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3"/>
    <p:sldId id="259" r:id="rId4"/>
    <p:sldId id="260" r:id="rId5"/>
    <p:sldId id="261" r:id="rId6"/>
    <p:sldId id="262" r:id="rId7"/>
    <p:sldId id="271" r:id="rId8"/>
    <p:sldId id="275" r:id="rId9"/>
    <p:sldId id="274" r:id="rId10"/>
    <p:sldId id="263" r:id="rId11"/>
    <p:sldId id="265" r:id="rId12"/>
    <p:sldId id="278" r:id="rId13"/>
    <p:sldId id="277" r:id="rId14"/>
    <p:sldId id="279" r:id="rId15"/>
    <p:sldId id="267" r:id="rId16"/>
    <p:sldId id="280" r:id="rId17"/>
    <p:sldId id="281" r:id="rId18"/>
    <p:sldId id="269" r:id="rId19"/>
    <p:sldId id="282" r:id="rId20"/>
    <p:sldId id="270" r:id="rId21"/>
  </p:sldIdLst>
  <p:sldSz cx="12192000" cy="68580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ningjia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434F5A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1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6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6T18:32:07.300" idx="1">
    <p:pos x="7690" y="13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5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80" y="1443355"/>
            <a:ext cx="9799320" cy="92900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77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80" y="2696845"/>
            <a:ext cx="9799320" cy="328993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678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9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80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1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2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93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97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048698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结束页">
    <p:bg>
      <p:bgPr>
        <a:solidFill>
          <a:schemeClr val="bg1"/>
        </a:solidFill>
        <a:effectLst/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图片 8" descr="u=3254570027,1083902425&amp;fm=26&amp;gp=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983" y="-12700"/>
            <a:ext cx="3022600" cy="1991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98" name="图片 9"/>
          <p:cNvPicPr>
            <a:picLocks noChangeAspect="1"/>
          </p:cNvPicPr>
          <p:nvPr userDrawn="1"/>
        </p:nvPicPr>
        <p:blipFill>
          <a:blip r:embed="rId3"/>
          <a:srcRect t="37567" b="-406"/>
          <a:stretch>
            <a:fillRect/>
          </a:stretch>
        </p:blipFill>
        <p:spPr>
          <a:xfrm>
            <a:off x="-35983" y="294217"/>
            <a:ext cx="12240683" cy="660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81" name="TextBox 4"/>
          <p:cNvSpPr txBox="1">
            <a:spLocks noChangeArrowheads="1"/>
          </p:cNvSpPr>
          <p:nvPr/>
        </p:nvSpPr>
        <p:spPr bwMode="auto">
          <a:xfrm>
            <a:off x="3354918" y="1979085"/>
            <a:ext cx="5920317" cy="120032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72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谢    谢！</a:t>
            </a:r>
            <a:endParaRPr kumimoji="0" lang="zh-CN" altLang="en-US" sz="72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48682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 lIns="68580" tIns="34290" rIns="68580" bIns="34290"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1465" noProof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4868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 lIns="68580" tIns="34290" rIns="68580" bIns="34290"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1465" noProof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4868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672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73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4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5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706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70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00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0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702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3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4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21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722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23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724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25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6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7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1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1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2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11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1048712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713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714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715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1048686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8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61.xml"/><Relationship Id="rId23" Type="http://schemas.openxmlformats.org/officeDocument/2006/relationships/image" Target="../media/image4.png"/><Relationship Id="rId22" Type="http://schemas.openxmlformats.org/officeDocument/2006/relationships/image" Target="../media/image3.png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7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78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3145728" name="直接连接符 8"/>
          <p:cNvCxnSpPr/>
          <p:nvPr userDrawn="1"/>
        </p:nvCxnSpPr>
        <p:spPr>
          <a:xfrm>
            <a:off x="872490" y="1016635"/>
            <a:ext cx="10428605" cy="0"/>
          </a:xfrm>
          <a:prstGeom prst="line">
            <a:avLst/>
          </a:prstGeom>
          <a:ln w="444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58" y="283288"/>
            <a:ext cx="3855064" cy="667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" y="155312"/>
            <a:ext cx="4055252" cy="779856"/>
          </a:xfrm>
          <a:prstGeom prst="rect">
            <a:avLst/>
          </a:prstGeom>
        </p:spPr>
      </p:pic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文本框 1"/>
          <p:cNvSpPr txBox="1"/>
          <p:nvPr/>
        </p:nvSpPr>
        <p:spPr>
          <a:xfrm>
            <a:off x="1555750" y="2326640"/>
            <a:ext cx="7882890" cy="793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 eaLnBrk="1" hangingPunct="1">
              <a:buClrTx/>
              <a:buSzTx/>
              <a:buFontTx/>
            </a:pPr>
            <a:r>
              <a:rPr kumimoji="1"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荷塘月色</a:t>
            </a:r>
            <a:endParaRPr kumimoji="1" lang="zh-CN" altLang="en-US"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j-cs"/>
              <a:sym typeface="+mn-ea"/>
            </a:endParaRPr>
          </a:p>
        </p:txBody>
      </p:sp>
      <p:sp>
        <p:nvSpPr>
          <p:cNvPr id="1048584" name="文本框 2"/>
          <p:cNvSpPr txBox="1"/>
          <p:nvPr/>
        </p:nvSpPr>
        <p:spPr>
          <a:xfrm>
            <a:off x="1790065" y="3695065"/>
            <a:ext cx="3145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solidFill>
                  <a:schemeClr val="tx1"/>
                </a:solidFill>
              </a:rPr>
              <a:t>主讲人：</a:t>
            </a:r>
            <a:r>
              <a:rPr lang="zh-CN" sz="3200">
                <a:solidFill>
                  <a:schemeClr val="tx1"/>
                </a:solidFill>
              </a:rPr>
              <a:t>杨雪莲</a:t>
            </a:r>
            <a:endParaRPr lang="zh-CN" sz="3200">
              <a:solidFill>
                <a:schemeClr val="tx1"/>
              </a:solidFill>
            </a:endParaRPr>
          </a:p>
        </p:txBody>
      </p:sp>
      <p:sp>
        <p:nvSpPr>
          <p:cNvPr id="1048585" name="文本框 3"/>
          <p:cNvSpPr txBox="1"/>
          <p:nvPr/>
        </p:nvSpPr>
        <p:spPr>
          <a:xfrm>
            <a:off x="2064385" y="4366895"/>
            <a:ext cx="4112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>
                <a:solidFill>
                  <a:schemeClr val="tx1"/>
                </a:solidFill>
              </a:rPr>
              <a:t>日期</a:t>
            </a:r>
            <a:r>
              <a:rPr lang="en-US" altLang="zh-CN" sz="3600">
                <a:solidFill>
                  <a:schemeClr val="tx1"/>
                </a:solidFill>
              </a:rPr>
              <a:t>  2</a:t>
            </a:r>
            <a:r>
              <a:rPr lang="zh-CN" altLang="en-US" sz="3600">
                <a:solidFill>
                  <a:schemeClr val="tx1"/>
                </a:solidFill>
              </a:rPr>
              <a:t>月</a:t>
            </a:r>
            <a:endParaRPr lang="zh-CN" altLang="en-US" sz="3600">
              <a:solidFill>
                <a:schemeClr val="tx1"/>
              </a:solidFill>
            </a:endParaRPr>
          </a:p>
        </p:txBody>
      </p:sp>
      <p:pic>
        <p:nvPicPr>
          <p:cNvPr id="2097153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1365" cy="10788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" r="-1000"/>
          </a:stretch>
        </a:blip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2"/>
          <p:cNvSpPr>
            <a:spLocks noGrp="1"/>
          </p:cNvSpPr>
          <p:nvPr>
            <p:ph type="title"/>
          </p:nvPr>
        </p:nvSpPr>
        <p:spPr>
          <a:xfrm>
            <a:off x="2208213" y="908050"/>
            <a:ext cx="7772400" cy="711200"/>
          </a:xfrm>
        </p:spPr>
        <p:txBody>
          <a:bodyPr vert="horz" wrap="square" lIns="92075" tIns="46038" rIns="92075" bIns="46038" anchor="ctr" anchorCtr="0"/>
          <a:p>
            <a:pPr eaLnBrk="1" hangingPunct="1"/>
            <a:r>
              <a:rPr lang="en-US" altLang="zh-CN" sz="4000" b="1" dirty="0">
                <a:solidFill>
                  <a:schemeClr val="tx1"/>
                </a:solidFill>
              </a:rPr>
              <a:t>  </a:t>
            </a:r>
            <a:endParaRPr lang="en-US" altLang="zh-CN" sz="4000" b="1" dirty="0">
              <a:solidFill>
                <a:schemeClr val="tx1"/>
              </a:solidFill>
            </a:endParaRPr>
          </a:p>
        </p:txBody>
      </p:sp>
      <p:sp>
        <p:nvSpPr>
          <p:cNvPr id="1048627" name="Rectangle 3"/>
          <p:cNvSpPr>
            <a:spLocks noGrp="1"/>
          </p:cNvSpPr>
          <p:nvPr>
            <p:ph idx="1"/>
          </p:nvPr>
        </p:nvSpPr>
        <p:spPr>
          <a:xfrm>
            <a:off x="2135505" y="2566035"/>
            <a:ext cx="8319770" cy="3646805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b="1" dirty="0">
              <a:effectLst/>
              <a:ea typeface="幼圆" panose="02010509060101010101" pitchFamily="49" charset="-122"/>
            </a:endParaRPr>
          </a:p>
        </p:txBody>
      </p:sp>
      <p:sp>
        <p:nvSpPr>
          <p:cNvPr id="1048629" name="Rectangle 3"/>
          <p:cNvSpPr>
            <a:spLocks noGrp="1"/>
          </p:cNvSpPr>
          <p:nvPr/>
        </p:nvSpPr>
        <p:spPr>
          <a:xfrm>
            <a:off x="278130" y="2348865"/>
            <a:ext cx="10677525" cy="38646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zh-CN" altLang="en-US" sz="3600" b="1" dirty="0"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6150" y="1672590"/>
            <a:ext cx="10582910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可以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从</a:t>
            </a:r>
            <a:r>
              <a:rPr lang="zh-CN" altLang="zh-CN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修辞手法、写景角度、语言风格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三个方面进行鉴赏。</a:t>
            </a:r>
            <a:endParaRPr lang="zh-CN" altLang="zh-CN" sz="32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4235" y="2994025"/>
            <a:ext cx="2278380" cy="22840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1.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修辞手法：</a:t>
            </a:r>
            <a:endParaRPr lang="zh-CN" altLang="zh-CN" sz="32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2.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写景角度：</a:t>
            </a:r>
            <a:endParaRPr lang="zh-CN" altLang="zh-CN" sz="32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3.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语言风格：</a:t>
            </a:r>
            <a:endParaRPr lang="zh-CN" altLang="zh-CN" sz="32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15970" y="3232785"/>
            <a:ext cx="777240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zh-CN" sz="3200" b="1">
                <a:latin typeface="微软雅黑"/>
                <a:ea typeface="微软雅黑"/>
                <a:sym typeface="微软雅黑"/>
              </a:rPr>
              <a:t>比喻、拟人、排比、夸张、借代、反复等。</a:t>
            </a:r>
            <a:endParaRPr lang="zh-CN" altLang="zh-CN" sz="3200" b="1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7235" y="4000500"/>
            <a:ext cx="784987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zh-CN" sz="3200" b="1">
                <a:latin typeface="微软雅黑"/>
                <a:ea typeface="微软雅黑"/>
                <a:sym typeface="微软雅黑"/>
              </a:rPr>
              <a:t>高低、远近、虚实、正面、侧面、动静。</a:t>
            </a:r>
            <a:endParaRPr lang="zh-CN" altLang="zh-CN" sz="3200" b="1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71215" y="4697730"/>
            <a:ext cx="673862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zh-CN" sz="3200" b="1">
                <a:latin typeface="微软雅黑"/>
                <a:ea typeface="微软雅黑"/>
                <a:sym typeface="微软雅黑"/>
              </a:rPr>
              <a:t>炼字</a:t>
            </a:r>
            <a:r>
              <a:rPr lang="zh-CN" altLang="en-US" sz="3200" b="1">
                <a:latin typeface="微软雅黑"/>
                <a:ea typeface="微软雅黑"/>
                <a:sym typeface="微软雅黑"/>
              </a:rPr>
              <a:t>、</a:t>
            </a:r>
            <a:r>
              <a:rPr lang="zh-CN" altLang="zh-CN" sz="3200" b="1">
                <a:latin typeface="微软雅黑"/>
                <a:ea typeface="微软雅黑"/>
                <a:sym typeface="微软雅黑"/>
              </a:rPr>
              <a:t>动词</a:t>
            </a:r>
            <a:r>
              <a:rPr lang="zh-CN" altLang="en-US" sz="3200" b="1">
                <a:latin typeface="微软雅黑"/>
                <a:ea typeface="微软雅黑"/>
                <a:sym typeface="微软雅黑"/>
              </a:rPr>
              <a:t>、</a:t>
            </a:r>
            <a:r>
              <a:rPr lang="zh-CN" altLang="zh-CN" sz="3200" b="1">
                <a:latin typeface="微软雅黑"/>
                <a:ea typeface="微软雅黑"/>
                <a:sym typeface="微软雅黑"/>
              </a:rPr>
              <a:t>形容词</a:t>
            </a:r>
            <a:r>
              <a:rPr lang="zh-CN" altLang="en-US" sz="3200" b="1">
                <a:latin typeface="微软雅黑"/>
                <a:ea typeface="微软雅黑"/>
                <a:sym typeface="微软雅黑"/>
              </a:rPr>
              <a:t>、</a:t>
            </a:r>
            <a:r>
              <a:rPr lang="zh-CN" altLang="zh-CN" sz="3200" b="1">
                <a:latin typeface="微软雅黑"/>
                <a:ea typeface="微软雅黑"/>
                <a:sym typeface="微软雅黑"/>
              </a:rPr>
              <a:t>叠词</a:t>
            </a:r>
            <a:r>
              <a:rPr lang="zh-CN" altLang="en-US" sz="3200" b="1">
                <a:latin typeface="微软雅黑"/>
                <a:ea typeface="微软雅黑"/>
                <a:sym typeface="微软雅黑"/>
              </a:rPr>
              <a:t>、</a:t>
            </a:r>
            <a:r>
              <a:rPr lang="zh-CN" altLang="zh-CN" sz="3200" b="1">
                <a:latin typeface="微软雅黑"/>
                <a:ea typeface="微软雅黑"/>
                <a:sym typeface="微软雅黑"/>
              </a:rPr>
              <a:t>数词等。</a:t>
            </a:r>
            <a:endParaRPr lang="zh-CN" altLang="zh-CN" sz="3200" b="1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" r="-1000"/>
          </a:stretch>
        </a:blip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2"/>
          <p:cNvSpPr>
            <a:spLocks noGrp="1"/>
          </p:cNvSpPr>
          <p:nvPr>
            <p:ph type="title"/>
          </p:nvPr>
        </p:nvSpPr>
        <p:spPr>
          <a:xfrm>
            <a:off x="2208213" y="908050"/>
            <a:ext cx="7772400" cy="711200"/>
          </a:xfrm>
        </p:spPr>
        <p:txBody>
          <a:bodyPr vert="horz" wrap="square" lIns="92075" tIns="46038" rIns="92075" bIns="46038" anchor="ctr" anchorCtr="0"/>
          <a:p>
            <a:pPr eaLnBrk="1" hangingPunct="1"/>
            <a:r>
              <a:rPr lang="en-US" altLang="zh-CN" sz="4000" b="1" dirty="0">
                <a:solidFill>
                  <a:schemeClr val="tx1"/>
                </a:solidFill>
              </a:rPr>
              <a:t>  </a:t>
            </a:r>
            <a:endParaRPr lang="en-US" altLang="zh-CN" sz="4000" b="1" dirty="0">
              <a:solidFill>
                <a:schemeClr val="tx1"/>
              </a:solidFill>
            </a:endParaRPr>
          </a:p>
        </p:txBody>
      </p:sp>
      <p:sp>
        <p:nvSpPr>
          <p:cNvPr id="1048627" name="Rectangle 3"/>
          <p:cNvSpPr>
            <a:spLocks noGrp="1"/>
          </p:cNvSpPr>
          <p:nvPr>
            <p:ph idx="1"/>
          </p:nvPr>
        </p:nvSpPr>
        <p:spPr>
          <a:xfrm>
            <a:off x="2135505" y="2566035"/>
            <a:ext cx="8319770" cy="3646805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b="1" dirty="0">
              <a:effectLst/>
              <a:ea typeface="幼圆" panose="02010509060101010101" pitchFamily="49" charset="-122"/>
            </a:endParaRPr>
          </a:p>
        </p:txBody>
      </p:sp>
      <p:sp>
        <p:nvSpPr>
          <p:cNvPr id="1048629" name="Rectangle 3"/>
          <p:cNvSpPr>
            <a:spLocks noGrp="1"/>
          </p:cNvSpPr>
          <p:nvPr/>
        </p:nvSpPr>
        <p:spPr>
          <a:xfrm>
            <a:off x="278130" y="2348865"/>
            <a:ext cx="10677525" cy="38646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zh-CN" altLang="en-US" sz="3600" b="1" dirty="0"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444" y="1619394"/>
            <a:ext cx="2200986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精读课文</a:t>
            </a:r>
            <a:endParaRPr lang="zh-CN" alt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1360" y="2304415"/>
            <a:ext cx="9734550" cy="13608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indent="34290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/>
                <a:ea typeface="微软雅黑"/>
                <a:sym typeface="微软雅黑"/>
              </a:rPr>
              <a:t>微风过处，送来缕缕清香，仿佛远处高楼上渺茫的歌声似的。  这一句话与一般的比喻有什么不同？</a:t>
            </a:r>
            <a:endParaRPr lang="zh-CN" altLang="en-US" sz="2800" dirty="0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0725" y="3557905"/>
            <a:ext cx="10570845" cy="26536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indent="342900">
              <a:lnSpc>
                <a:spcPct val="150000"/>
              </a:lnSpc>
            </a:pP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本体：缕缕清香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(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嗅觉）喻体：渺茫的歌声（听觉）</a:t>
            </a:r>
            <a:endParaRPr lang="zh-CN" altLang="en-US" sz="2800" b="1" dirty="0">
              <a:latin typeface="微软雅黑"/>
              <a:ea typeface="微软雅黑"/>
              <a:sym typeface="微软雅黑"/>
            </a:endParaRPr>
          </a:p>
          <a:p>
            <a:pPr indent="342900">
              <a:lnSpc>
                <a:spcPct val="150000"/>
              </a:lnSpc>
            </a:pPr>
            <a:r>
              <a:rPr lang="zh-CN" altLang="en-US" sz="2800" dirty="0">
                <a:latin typeface="微软雅黑"/>
                <a:ea typeface="微软雅黑"/>
                <a:sym typeface="微软雅黑"/>
              </a:rPr>
              <a:t>作者把嗅觉换成听觉中去感受、品味，</a:t>
            </a:r>
            <a:r>
              <a:rPr lang="zh-CN" altLang="zh-CN" sz="2800" kern="100" dirty="0">
                <a:solidFill>
                  <a:prstClr val="black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调动读者的联想能力，</a:t>
            </a:r>
            <a:r>
              <a:rPr lang="zh-CN" altLang="en-US" sz="2800" kern="100" dirty="0">
                <a:solidFill>
                  <a:prstClr val="black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把</a:t>
            </a:r>
            <a:r>
              <a:rPr lang="zh-CN" altLang="zh-CN" sz="2800" kern="100" dirty="0">
                <a:solidFill>
                  <a:prstClr val="black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声与香这两种作用于不同感官地知觉，自然而然地沟通</a:t>
            </a:r>
            <a:r>
              <a:rPr lang="zh-CN" altLang="en-US" sz="2800" kern="100" dirty="0">
                <a:solidFill>
                  <a:prstClr val="black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起来，</a:t>
            </a:r>
            <a:r>
              <a:rPr lang="zh-CN" altLang="en-US" sz="2800" dirty="0">
                <a:latin typeface="微软雅黑"/>
                <a:ea typeface="微软雅黑"/>
                <a:sym typeface="微软雅黑"/>
              </a:rPr>
              <a:t>这就是运用了</a:t>
            </a:r>
            <a:r>
              <a:rPr lang="zh-CN" altLang="en-US" sz="2800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通感</a:t>
            </a:r>
            <a:r>
              <a:rPr lang="zh-CN" altLang="en-US" sz="2800" dirty="0">
                <a:latin typeface="微软雅黑"/>
                <a:ea typeface="微软雅黑"/>
                <a:sym typeface="微软雅黑"/>
              </a:rPr>
              <a:t>的修辞手法。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和比喻不同的在于它能打通两种感觉。</a:t>
            </a:r>
            <a:endParaRPr lang="zh-CN" altLang="zh-CN" sz="2800" b="1" dirty="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" r="-1000"/>
          </a:stretch>
        </a:blip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2"/>
          <p:cNvSpPr>
            <a:spLocks noGrp="1"/>
          </p:cNvSpPr>
          <p:nvPr>
            <p:ph type="title"/>
          </p:nvPr>
        </p:nvSpPr>
        <p:spPr>
          <a:xfrm>
            <a:off x="2208213" y="908050"/>
            <a:ext cx="7772400" cy="711200"/>
          </a:xfrm>
        </p:spPr>
        <p:txBody>
          <a:bodyPr vert="horz" wrap="square" lIns="92075" tIns="46038" rIns="92075" bIns="46038" anchor="ctr" anchorCtr="0"/>
          <a:p>
            <a:pPr eaLnBrk="1" hangingPunct="1"/>
            <a:r>
              <a:rPr lang="en-US" altLang="zh-CN" sz="4000" b="1" dirty="0">
                <a:solidFill>
                  <a:schemeClr val="tx1"/>
                </a:solidFill>
              </a:rPr>
              <a:t>  </a:t>
            </a:r>
            <a:endParaRPr lang="en-US" altLang="zh-CN" sz="4000" b="1" dirty="0">
              <a:solidFill>
                <a:schemeClr val="tx1"/>
              </a:solidFill>
            </a:endParaRPr>
          </a:p>
        </p:txBody>
      </p:sp>
      <p:sp>
        <p:nvSpPr>
          <p:cNvPr id="1048627" name="Rectangle 3"/>
          <p:cNvSpPr>
            <a:spLocks noGrp="1"/>
          </p:cNvSpPr>
          <p:nvPr>
            <p:ph idx="1"/>
          </p:nvPr>
        </p:nvSpPr>
        <p:spPr>
          <a:xfrm>
            <a:off x="2135505" y="2566035"/>
            <a:ext cx="8319770" cy="3646805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b="1" dirty="0">
              <a:effectLst/>
              <a:ea typeface="幼圆" panose="02010509060101010101" pitchFamily="49" charset="-122"/>
            </a:endParaRPr>
          </a:p>
        </p:txBody>
      </p:sp>
      <p:sp>
        <p:nvSpPr>
          <p:cNvPr id="1048629" name="Rectangle 3"/>
          <p:cNvSpPr>
            <a:spLocks noGrp="1"/>
          </p:cNvSpPr>
          <p:nvPr/>
        </p:nvSpPr>
        <p:spPr>
          <a:xfrm>
            <a:off x="278130" y="2348865"/>
            <a:ext cx="10677525" cy="38646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zh-CN" altLang="en-US" sz="3600" b="1" dirty="0"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8130" y="1771015"/>
            <a:ext cx="11710670" cy="22840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indent="342900"/>
            <a:r>
              <a:rPr lang="zh-CN" altLang="en-US" sz="2400">
                <a:latin typeface="微软雅黑"/>
                <a:ea typeface="微软雅黑"/>
                <a:sym typeface="微软雅黑"/>
              </a:rPr>
              <a:t>曲曲折折的荷塘上面，弥望的是田田的叶子。叶子出水很高，像亭亭的舞女的裙。层层的叶子中间，零星地点缀着些白花，有袅娜地开着的，有羞涩地打着朵儿的；正如一粒粒的明珠，又如碧天里的星星，又如刚出浴的美人。微风过处，送来缕缕清香，仿佛远处高楼上渺茫的歌声似的。这时候叶子与花也有一丝的颤动，像闪电般，霎时传过荷塘的那边去了。叶子本是肩并肩密密地挨着，这便宛然有了一道凝碧的波痕。叶子底下是脉脉（</a:t>
            </a:r>
            <a:r>
              <a:rPr lang="en-US" altLang="zh-CN" sz="2400" err="1">
                <a:latin typeface="微软雅黑"/>
                <a:ea typeface="微软雅黑"/>
                <a:sym typeface="微软雅黑"/>
              </a:rPr>
              <a:t>mò</a:t>
            </a:r>
            <a:r>
              <a:rPr lang="zh-CN" altLang="en-US" sz="2400">
                <a:latin typeface="微软雅黑"/>
                <a:ea typeface="微软雅黑"/>
                <a:sym typeface="微软雅黑"/>
              </a:rPr>
              <a:t>）的流水，遮住了，不能见一些颜色；而叶子却更见风致了。</a:t>
            </a:r>
            <a:endParaRPr lang="zh-CN" altLang="en-US" sz="2400"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0" name="连接符: 曲线 9"/>
          <p:cNvCxnSpPr/>
          <p:nvPr/>
        </p:nvCxnSpPr>
        <p:spPr>
          <a:xfrm>
            <a:off x="8891528" y="2147177"/>
            <a:ext cx="2545238" cy="9525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572916" y="2484207"/>
            <a:ext cx="650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4" idx="1"/>
          </p:cNvCxnSpPr>
          <p:nvPr/>
        </p:nvCxnSpPr>
        <p:spPr>
          <a:xfrm>
            <a:off x="278130" y="2913380"/>
            <a:ext cx="7804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8484118" y="2866423"/>
            <a:ext cx="827202" cy="374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712687" y="2838484"/>
            <a:ext cx="961535" cy="431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674604" y="2806327"/>
            <a:ext cx="1350389" cy="4949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9391650" y="3382645"/>
            <a:ext cx="1266825" cy="11747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981246" y="4753305"/>
            <a:ext cx="173924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270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动态美</a:t>
            </a:r>
            <a:endParaRPr lang="zh-CN" altLang="en-US" sz="2700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024844" y="3117902"/>
            <a:ext cx="635904" cy="197368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700188" y="5480507"/>
            <a:ext cx="512818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用比喻、比拟的修辞手法描写静态美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" r="-1000"/>
          </a:stretch>
        </a:blip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2"/>
          <p:cNvSpPr>
            <a:spLocks noGrp="1"/>
          </p:cNvSpPr>
          <p:nvPr>
            <p:ph type="title"/>
          </p:nvPr>
        </p:nvSpPr>
        <p:spPr>
          <a:xfrm>
            <a:off x="2208213" y="908050"/>
            <a:ext cx="7772400" cy="711200"/>
          </a:xfrm>
        </p:spPr>
        <p:txBody>
          <a:bodyPr vert="horz" wrap="square" lIns="92075" tIns="46038" rIns="92075" bIns="46038" anchor="ctr" anchorCtr="0"/>
          <a:p>
            <a:pPr eaLnBrk="1" hangingPunct="1"/>
            <a:r>
              <a:rPr lang="en-US" altLang="zh-CN" sz="4000" b="1" dirty="0">
                <a:solidFill>
                  <a:schemeClr val="tx1"/>
                </a:solidFill>
              </a:rPr>
              <a:t>  </a:t>
            </a:r>
            <a:endParaRPr lang="en-US" altLang="zh-CN" sz="4000" b="1" dirty="0">
              <a:solidFill>
                <a:schemeClr val="tx1"/>
              </a:solidFill>
            </a:endParaRPr>
          </a:p>
        </p:txBody>
      </p:sp>
      <p:sp>
        <p:nvSpPr>
          <p:cNvPr id="1048627" name="Rectangle 3"/>
          <p:cNvSpPr>
            <a:spLocks noGrp="1"/>
          </p:cNvSpPr>
          <p:nvPr>
            <p:ph idx="1"/>
          </p:nvPr>
        </p:nvSpPr>
        <p:spPr>
          <a:xfrm>
            <a:off x="2135505" y="2566035"/>
            <a:ext cx="8319770" cy="3646805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b="1" dirty="0">
              <a:effectLst/>
              <a:ea typeface="幼圆" panose="02010509060101010101" pitchFamily="49" charset="-122"/>
            </a:endParaRPr>
          </a:p>
        </p:txBody>
      </p:sp>
      <p:sp>
        <p:nvSpPr>
          <p:cNvPr id="1048629" name="Rectangle 3"/>
          <p:cNvSpPr>
            <a:spLocks noGrp="1"/>
          </p:cNvSpPr>
          <p:nvPr/>
        </p:nvSpPr>
        <p:spPr>
          <a:xfrm>
            <a:off x="278130" y="2348865"/>
            <a:ext cx="10677525" cy="38646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zh-CN" altLang="en-US" sz="3600" b="1" dirty="0"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" name="矩形 0"/>
          <p:cNvSpPr/>
          <p:nvPr/>
        </p:nvSpPr>
        <p:spPr>
          <a:xfrm>
            <a:off x="755650" y="1713230"/>
            <a:ext cx="10677525" cy="4500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作者在本段依次描写了荷叶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——</a:t>
            </a: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荷花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——</a:t>
            </a: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荷香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——</a:t>
            </a: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荷波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——</a:t>
            </a: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荷下的流水这些景物。按视线</a:t>
            </a:r>
            <a:r>
              <a:rPr lang="zh-CN" altLang="en-US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由近及远、由上到下</a:t>
            </a: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的空间顺序来描写荷塘。同时写荷花的</a:t>
            </a:r>
            <a:r>
              <a:rPr lang="zh-CN" altLang="en-US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静态美和动态美</a:t>
            </a: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。两者结合，将荷塘写“活”。</a:t>
            </a:r>
            <a:endParaRPr lang="zh-CN" altLang="en-US" sz="3200" b="1" dirty="0">
              <a:latin typeface="微软雅黑"/>
              <a:ea typeface="微软雅黑"/>
              <a:sym typeface="微软雅黑"/>
            </a:endParaRPr>
          </a:p>
          <a:p>
            <a:pPr indent="342900">
              <a:lnSpc>
                <a:spcPct val="150000"/>
              </a:lnSpc>
            </a:pP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并且运用了比喻和通感等修辞手法。激活读者阅读感官，留下极大的想象空间。</a:t>
            </a:r>
            <a:endParaRPr lang="zh-CN" altLang="en-US" sz="3200" b="1" dirty="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" r="-1000"/>
          </a:stretch>
        </a:blip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7171" y="1705595"/>
            <a:ext cx="2241640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p>
            <a:pPr algn="ctr"/>
            <a:r>
              <a:rPr lang="zh-CN" altLang="en-US" sz="41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合作探究</a:t>
            </a:r>
            <a:endParaRPr lang="zh-CN" altLang="en-US" sz="41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8900" y="2714625"/>
            <a:ext cx="9474835" cy="25615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indent="539750">
              <a:lnSpc>
                <a:spcPct val="150000"/>
              </a:lnSpc>
            </a:pPr>
            <a:r>
              <a:rPr lang="zh-CN" altLang="en-US" sz="3600" b="1" dirty="0">
                <a:latin typeface="微软雅黑"/>
                <a:ea typeface="微软雅黑"/>
                <a:sym typeface="微软雅黑"/>
              </a:rPr>
              <a:t>和你的小组成员讨论、合作，依旧</a:t>
            </a:r>
            <a:r>
              <a:rPr lang="zh-CN" altLang="zh-CN" sz="3600" b="1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从修辞手法、写景角度、语言风格三个角度鉴赏</a:t>
            </a:r>
            <a:r>
              <a:rPr lang="zh-CN" altLang="en-US" sz="3600" b="1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。</a:t>
            </a:r>
            <a:r>
              <a:rPr lang="zh-CN" altLang="en-US" sz="3600" b="1" dirty="0">
                <a:latin typeface="微软雅黑"/>
                <a:ea typeface="微软雅黑"/>
                <a:sym typeface="微软雅黑"/>
              </a:rPr>
              <a:t>找出第五自然段中的运用的修辞手法。</a:t>
            </a:r>
            <a:endParaRPr lang="zh-CN" altLang="en-US" sz="3600" b="1" dirty="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" r="-1000"/>
          </a:stretch>
        </a:blip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矩形 0"/>
          <p:cNvSpPr/>
          <p:nvPr/>
        </p:nvSpPr>
        <p:spPr>
          <a:xfrm>
            <a:off x="802005" y="1809115"/>
            <a:ext cx="9178290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能</a:t>
            </a: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否用</a:t>
            </a:r>
            <a:r>
              <a:rPr lang="en-US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照</a:t>
            </a:r>
            <a:r>
              <a:rPr lang="en-US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替代</a:t>
            </a:r>
            <a:r>
              <a:rPr lang="en-US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泻</a:t>
            </a:r>
            <a:r>
              <a:rPr lang="en-US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，用</a:t>
            </a:r>
            <a:r>
              <a:rPr lang="en-US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漂</a:t>
            </a:r>
            <a:r>
              <a:rPr lang="en-US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替代</a:t>
            </a:r>
            <a:r>
              <a:rPr lang="en-US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浮</a:t>
            </a:r>
            <a:r>
              <a:rPr lang="en-US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呢</a:t>
            </a:r>
            <a:r>
              <a:rPr lang="zh-CN" altLang="en-US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？</a:t>
            </a:r>
            <a:endParaRPr lang="zh-CN" altLang="en-US" sz="3200" b="1" kern="100">
              <a:solidFill>
                <a:srgbClr val="002060"/>
              </a:solidFill>
              <a:latin typeface="微软雅黑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4480" y="2699385"/>
            <a:ext cx="9440545" cy="30848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indent="342900">
              <a:lnSpc>
                <a:spcPct val="150000"/>
              </a:lnSpc>
            </a:pP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泻</a:t>
            </a: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的范围广，与</a:t>
            </a: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流水</a:t>
            </a: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相照应，而且有动态美，显得生动活泼。</a:t>
            </a: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照</a:t>
            </a: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的范围窄，不能与</a:t>
            </a:r>
            <a:r>
              <a:rPr lang="en-US" altLang="zh-CN" sz="2800" b="1" kern="100" dirty="0">
                <a:solidFill>
                  <a:prstClr val="black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流水</a:t>
            </a:r>
            <a:r>
              <a:rPr lang="en-US" altLang="zh-CN" sz="2800" b="1" kern="100" dirty="0">
                <a:solidFill>
                  <a:prstClr val="black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相照应，有点呆板，显得不灵泛。</a:t>
            </a:r>
            <a:b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</a:b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  “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浮</a:t>
            </a: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"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突出静态美，</a:t>
            </a: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笼</a:t>
            </a:r>
            <a:r>
              <a:rPr lang="en-US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28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可与之对照。</a:t>
            </a:r>
            <a:endParaRPr lang="zh-CN" altLang="zh-CN" sz="2800" b="1" kern="100" dirty="0">
              <a:latin typeface="微软雅黑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endParaRPr lang="zh-CN" altLang="zh-CN" sz="2800" b="1" kern="100" dirty="0">
              <a:latin typeface="微软雅黑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" r="-1000"/>
          </a:stretch>
        </a:blip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1828" y="1610685"/>
            <a:ext cx="2279650" cy="807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第六自然段</a:t>
            </a:r>
            <a:r>
              <a:rPr lang="en-US" altLang="zh-CN" sz="3200" b="1" kern="100">
                <a:solidFill>
                  <a:srgbClr val="00206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endParaRPr lang="en-US" altLang="zh-CN" sz="3200" b="1" kern="100">
              <a:solidFill>
                <a:srgbClr val="002060"/>
              </a:solidFill>
              <a:latin typeface="微软雅黑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4655" y="2534920"/>
            <a:ext cx="8981440" cy="39465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indent="431800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这一节重点在写树，从方位、距离、高低几个角度来写，视线由荷塘内部到荷塘四周。总写四周，树多而密，重重围住荷塘，与前面的“幽僻”相照应，写近处的树色、树姿</a:t>
            </a:r>
            <a:r>
              <a:rPr lang="en-US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,</a:t>
            </a: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远处的树梢上、</a:t>
            </a:r>
            <a:r>
              <a:rPr lang="zh-CN" altLang="en-US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又</a:t>
            </a: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写</a:t>
            </a:r>
            <a:r>
              <a:rPr lang="zh-CN" altLang="en-US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近处</a:t>
            </a: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树缝里的灯光、树上的蝉鸣和水里的蛙声，层次分明，富有立体感，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再一次展示出清淡朦胧、宁静深远的环境特点</a:t>
            </a: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。所有的景物都是在月色笼罩之下的，似乎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无一处写月，其实处处体现了月色</a:t>
            </a: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。</a:t>
            </a:r>
            <a:endParaRPr lang="zh-CN" altLang="zh-CN" sz="2400" b="1" kern="100" dirty="0">
              <a:latin typeface="微软雅黑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/>
        </p:nvSpPr>
        <p:spPr>
          <a:xfrm>
            <a:off x="556260" y="1437640"/>
            <a:ext cx="10515600" cy="1325563"/>
          </a:xfrm>
          <a:prstGeom prst="rect">
            <a:avLst/>
          </a:prstGeom>
        </p:spPr>
        <p:txBody>
          <a:bodyPr vert="horz" wrap="square" lIns="92075" tIns="46038" rIns="92075" bIns="46038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" name="矩形 0"/>
          <p:cNvSpPr/>
          <p:nvPr/>
        </p:nvSpPr>
        <p:spPr>
          <a:xfrm>
            <a:off x="1424305" y="1658620"/>
            <a:ext cx="9958705" cy="23768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pPr indent="228600"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文</a:t>
            </a:r>
            <a:r>
              <a:rPr lang="zh-CN" altLang="zh-CN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章开篇便是“这几天心里颇不宁静”，给全文奠定了忧愁的基调，</a:t>
            </a:r>
            <a:r>
              <a:rPr lang="zh-CN" altLang="zh-CN" sz="2000" kern="100" dirty="0">
                <a:solidFill>
                  <a:srgbClr val="FF000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作者的感情是复杂的</a:t>
            </a:r>
            <a:r>
              <a:rPr lang="zh-CN" altLang="en-US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。</a:t>
            </a:r>
            <a:r>
              <a:rPr lang="zh-CN" altLang="zh-CN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作者是想摆脱忧郁情怀而欣然前往荷塘的</a:t>
            </a:r>
            <a:r>
              <a:rPr lang="zh-CN" altLang="en-US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，</a:t>
            </a:r>
            <a:r>
              <a:rPr lang="zh-CN" altLang="zh-CN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沿着荷塘的小路，往日阴森森，“今晚却很好”</a:t>
            </a:r>
            <a:r>
              <a:rPr lang="zh-CN" altLang="en-US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，</a:t>
            </a:r>
            <a:r>
              <a:rPr lang="zh-CN" altLang="zh-CN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到了荷塘，他暂得自由，心系于美景，怡然之情顿生</a:t>
            </a:r>
            <a:r>
              <a:rPr lang="zh-CN" altLang="en-US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，</a:t>
            </a:r>
            <a:r>
              <a:rPr lang="zh-CN" altLang="zh-CN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由赏景而思接千载，想到古人采莲那个“热闹的季节”，“风流的季节”。可见，“淡淡的喜悦”同样笼罩了全文</a:t>
            </a:r>
            <a:r>
              <a:rPr lang="zh-CN" altLang="en-US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，和“淡淡的喜悦”相互交织。</a:t>
            </a:r>
            <a:endParaRPr lang="zh-CN" altLang="en-US" sz="2000" kern="100" dirty="0">
              <a:latin typeface="微软雅黑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4310" y="4227830"/>
            <a:ext cx="98786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28600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第三段的内心独白，集中的表现了作者的这种复杂情绪，既是从不宁静到观赏荷塘月色的怡然自得的一个过渡，也</a:t>
            </a:r>
            <a:r>
              <a:rPr lang="zh-CN" altLang="zh-CN" sz="2000" kern="100" dirty="0">
                <a:solidFill>
                  <a:srgbClr val="FF000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表达了作者心灵世界与外部世界的冲突和寻求摆脱冲突的愿望。</a:t>
            </a:r>
            <a:r>
              <a:rPr lang="zh-CN" altLang="zh-CN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作者的这种心情，在月下荷塘这样一个幽美的环境中，表现的便是</a:t>
            </a:r>
            <a:r>
              <a:rPr lang="zh-CN" altLang="zh-CN" sz="2000" kern="100" dirty="0">
                <a:solidFill>
                  <a:srgbClr val="FF000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忧愁与喜悦相交织的审美情怀</a:t>
            </a:r>
            <a:r>
              <a:rPr lang="zh-CN" altLang="zh-CN" sz="2000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。</a:t>
            </a:r>
            <a:endParaRPr lang="zh-CN" altLang="zh-CN" sz="2000" kern="100" dirty="0">
              <a:latin typeface="微软雅黑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/>
        </p:nvSpPr>
        <p:spPr>
          <a:xfrm>
            <a:off x="556260" y="1437640"/>
            <a:ext cx="10515600" cy="1325563"/>
          </a:xfrm>
          <a:prstGeom prst="rect">
            <a:avLst/>
          </a:prstGeom>
        </p:spPr>
        <p:txBody>
          <a:bodyPr vert="horz" wrap="square" lIns="92075" tIns="46038" rIns="92075" bIns="46038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endParaRPr lang="zh-CN" altLang="en-US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48650" name="内容占位符 2"/>
          <p:cNvSpPr>
            <a:spLocks noGrp="1"/>
          </p:cNvSpPr>
          <p:nvPr/>
        </p:nvSpPr>
        <p:spPr>
          <a:xfrm>
            <a:off x="3701415" y="2052320"/>
            <a:ext cx="9097010" cy="344932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None/>
            </a:pPr>
            <a:endParaRPr lang="zh-CN" altLang="en-US" sz="2400" b="1" dirty="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/>
            <a:endParaRPr lang="zh-CN" altLang="en-US" sz="2400" b="1" dirty="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02005" y="1589405"/>
            <a:ext cx="3389630" cy="4921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00905" y="1588135"/>
            <a:ext cx="6909435" cy="43770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indent="342900"/>
            <a:endParaRPr lang="en-US" altLang="zh-CN" sz="28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  <a:p>
            <a:pPr indent="342900">
              <a:lnSpc>
                <a:spcPct val="150000"/>
              </a:lnSpc>
            </a:pP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《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荷塘月色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》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是现代写景抒情散文的名篇。文章借对“荷塘月色”的细腻描绘，含蓄而又委婉地抒发了作者不满现实，渴望自由，想超脱现实而又不能的复杂的思想感情，为我们留下了旧中国正直知识分子在苦难中徘徊前进的足迹。</a:t>
            </a:r>
            <a:endParaRPr lang="zh-CN" altLang="en-US" sz="28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4584" y="1745332"/>
            <a:ext cx="220027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2700" b="1" dirty="0">
                <a:solidFill>
                  <a:schemeClr val="accent2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课文主旨</a:t>
            </a:r>
            <a:endParaRPr lang="zh-CN" altLang="en-US" sz="2700" b="1" dirty="0">
              <a:solidFill>
                <a:schemeClr val="accent2">
                  <a:lumMod val="50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标题 1"/>
          <p:cNvSpPr>
            <a:spLocks noGrp="1"/>
          </p:cNvSpPr>
          <p:nvPr>
            <p:ph type="title"/>
          </p:nvPr>
        </p:nvSpPr>
        <p:spPr>
          <a:xfrm>
            <a:off x="680085" y="1539240"/>
            <a:ext cx="10515600" cy="1325563"/>
          </a:xfrm>
        </p:spPr>
        <p:txBody>
          <a:bodyPr vert="horz" wrap="square" lIns="92075" tIns="46038" rIns="92075" bIns="46038" anchor="ctr" anchorCtr="0"/>
          <a:p>
            <a:pPr eaLnBrk="1" hangingPunct="1"/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048659" name="标题 1"/>
          <p:cNvSpPr>
            <a:spLocks noGrp="1"/>
          </p:cNvSpPr>
          <p:nvPr/>
        </p:nvSpPr>
        <p:spPr>
          <a:xfrm>
            <a:off x="6181725" y="1819275"/>
            <a:ext cx="2884488" cy="1143000"/>
          </a:xfrm>
          <a:prstGeom prst="rect">
            <a:avLst/>
          </a:prstGeom>
        </p:spPr>
        <p:txBody>
          <a:bodyPr vert="horz" wrap="square" lIns="92075" tIns="46038" rIns="92075" bIns="46038" numCol="1" rtlCol="0" anchor="ctr" anchorCtr="0" compatLnSpc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j-cs"/>
            </a:endParaRPr>
          </a:p>
        </p:txBody>
      </p:sp>
      <p:sp>
        <p:nvSpPr>
          <p:cNvPr id="1" name="文本框 0"/>
          <p:cNvSpPr txBox="1"/>
          <p:nvPr/>
        </p:nvSpPr>
        <p:spPr>
          <a:xfrm>
            <a:off x="1210945" y="1819275"/>
            <a:ext cx="95948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28600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《西洲曲》是南朝民歌中的名篇，全诗描写青年女子对所爱之人的深切的思念，课文所引四句是写女子盼郎不至，“出门采红莲，由“过人头”的莲花和如水的莲子触景生情，由</a:t>
            </a:r>
            <a:r>
              <a:rPr lang="en-US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“</a:t>
            </a: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蓬子</a:t>
            </a:r>
            <a:r>
              <a:rPr lang="en-US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”</a:t>
            </a: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的谐音“怜子”勾起了对情郎的思恋。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作者引用《西洲曲》</a:t>
            </a:r>
            <a:r>
              <a:rPr lang="zh-CN" altLang="en-US" sz="2400" b="1" kern="100" dirty="0">
                <a:solidFill>
                  <a:srgbClr val="FF000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，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包含着他对美好与自由的无限向往。这与《荷塘月色》第三段所描写的自由心态相呼立。</a:t>
            </a:r>
            <a:endParaRPr lang="zh-CN" altLang="zh-CN" sz="2400" b="1" kern="100" dirty="0">
              <a:solidFill>
                <a:srgbClr val="FF0000"/>
              </a:solidFill>
              <a:latin typeface="微软雅黑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indent="228600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 dirty="0"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南方民歌缠绵婉转，北方民歌慷慨激昂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/>
                <a:ea typeface="微软雅黑"/>
                <a:cs typeface="Times New Roman" panose="02020603050405020304" pitchFamily="18" charset="0"/>
                <a:sym typeface="微软雅黑"/>
              </a:rPr>
              <a:t>。北方民歌代表作是我们学过的《木兰诗》，北方民歌代表作便是送《西洲曲》。</a:t>
            </a:r>
            <a:endParaRPr lang="zh-CN" altLang="zh-CN" sz="2400" b="1" kern="100" dirty="0">
              <a:solidFill>
                <a:srgbClr val="FF0000"/>
              </a:solidFill>
              <a:latin typeface="微软雅黑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6305" y="2012950"/>
            <a:ext cx="3232785" cy="4025265"/>
          </a:xfrm>
          <a:prstGeom prst="rect">
            <a:avLst/>
          </a:prstGeom>
        </p:spPr>
      </p:pic>
      <p:sp>
        <p:nvSpPr>
          <p:cNvPr id="1" name="文本框 0"/>
          <p:cNvSpPr txBox="1"/>
          <p:nvPr/>
        </p:nvSpPr>
        <p:spPr>
          <a:xfrm>
            <a:off x="4650740" y="1844040"/>
            <a:ext cx="602551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42900">
              <a:lnSpc>
                <a:spcPct val="150000"/>
              </a:lnSpc>
            </a:pP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朱自清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(1898—1948)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原名自华</a:t>
            </a:r>
            <a:r>
              <a:rPr lang="en-US" altLang="zh-CN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字佩弦，号秋实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。中国近代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散文家、诗人、学者、民主战士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。</a:t>
            </a:r>
            <a:endParaRPr lang="en-US" altLang="zh-CN" sz="2400" b="1" dirty="0">
              <a:latin typeface="微软雅黑"/>
              <a:ea typeface="微软雅黑"/>
              <a:sym typeface="微软雅黑"/>
            </a:endParaRPr>
          </a:p>
          <a:p>
            <a:pPr indent="342900">
              <a:lnSpc>
                <a:spcPct val="150000"/>
              </a:lnSpc>
            </a:pP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  1916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年朱自清考入北京大学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为了勉励自己在学校保持清白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不与坏人同流合污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便取《楚辞》中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“</a:t>
            </a:r>
            <a:r>
              <a:rPr lang="zh-CN" altLang="zh-CN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宁廉洁正直以自清乎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”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中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“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自清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”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二字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改名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“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朱自清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”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。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1925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年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担任清华大学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中文系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教授。</a:t>
            </a:r>
            <a:endParaRPr lang="zh-CN" altLang="zh-CN" sz="2400" b="1" dirty="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文本框 1"/>
          <p:cNvSpPr txBox="1"/>
          <p:nvPr/>
        </p:nvSpPr>
        <p:spPr>
          <a:xfrm>
            <a:off x="429895" y="1998345"/>
            <a:ext cx="10114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buNone/>
            </a:pPr>
            <a:endParaRPr lang="en-US" altLang="zh-CN" sz="2800" b="1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" name="文本框 0"/>
          <p:cNvSpPr txBox="1"/>
          <p:nvPr/>
        </p:nvSpPr>
        <p:spPr>
          <a:xfrm>
            <a:off x="811530" y="2121535"/>
            <a:ext cx="113804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42900">
              <a:lnSpc>
                <a:spcPct val="150000"/>
              </a:lnSpc>
            </a:pP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本文写于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1927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年，朱自清在清华大学任教期间。</a:t>
            </a:r>
            <a:endParaRPr lang="en-US" altLang="zh-CN" sz="2400" b="1" dirty="0">
              <a:latin typeface="微软雅黑"/>
              <a:ea typeface="微软雅黑"/>
              <a:sym typeface="微软雅黑"/>
            </a:endParaRPr>
          </a:p>
          <a:p>
            <a:pPr indent="342900">
              <a:lnSpc>
                <a:spcPct val="150000"/>
              </a:lnSpc>
            </a:pP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当时正值“四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·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一二”运动蒋介石背叛革命之时。曾参加过“五四”运动的爱国知识分子朱自清，面对这一黑暗现实，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他悲愤、不满而又陷入对现实无法理解的苦闷与彷徨之中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。怀着这种心情，写下了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《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荷塘月色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》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。</a:t>
            </a:r>
            <a:endParaRPr lang="en-US" altLang="zh-CN" sz="2400" b="1" dirty="0">
              <a:latin typeface="微软雅黑"/>
              <a:ea typeface="微软雅黑"/>
              <a:sym typeface="微软雅黑"/>
            </a:endParaRPr>
          </a:p>
          <a:p>
            <a:pPr indent="342900">
              <a:lnSpc>
                <a:spcPct val="150000"/>
              </a:lnSpc>
            </a:pP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1948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年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6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月，朱自清在拒绝“美援”和“美援面粉”的声明上签名，两个月后朱自清因病医治无效，不幸逝世。</a:t>
            </a:r>
            <a:endParaRPr lang="en-US" altLang="zh-CN" sz="2400" b="1" dirty="0">
              <a:latin typeface="微软雅黑"/>
              <a:ea typeface="微软雅黑"/>
              <a:sym typeface="微软雅黑"/>
            </a:endParaRPr>
          </a:p>
          <a:p>
            <a:pPr indent="3429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毛泽东主席曾高度赞扬朱自清“一身重病</a:t>
            </a:r>
            <a:r>
              <a:rPr lang="en-US" altLang="zh-CN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宁可饿死</a:t>
            </a:r>
            <a:r>
              <a:rPr lang="en-US" altLang="zh-CN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不领美国的‘救济粮’”</a:t>
            </a:r>
            <a:r>
              <a:rPr lang="en-US" altLang="zh-CN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,“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表现了我们民族的英雄气概”。</a:t>
            </a:r>
            <a:endParaRPr lang="zh-CN" altLang="en-US" sz="2400" b="1" dirty="0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9670" y="164338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latin typeface="仿宋" charset="0"/>
                <a:ea typeface="仿宋" charset="0"/>
              </a:rPr>
              <a:t>写作背景</a:t>
            </a:r>
            <a:endParaRPr lang="zh-CN" altLang="en-US" sz="3200" b="1">
              <a:latin typeface="仿宋" charset="0"/>
              <a:ea typeface="仿宋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1"/>
          <p:cNvSpPr txBox="1"/>
          <p:nvPr/>
        </p:nvSpPr>
        <p:spPr>
          <a:xfrm>
            <a:off x="1038860" y="2246630"/>
            <a:ext cx="1011428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酣（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h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ā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n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）眠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    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煤屑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xiè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） 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 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幽僻（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p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ì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）</a:t>
            </a:r>
            <a:endParaRPr lang="en-US" altLang="zh-CN" sz="28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踱（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duó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）步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    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脉脉（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mò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  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霎（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shà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</a:t>
            </a:r>
            <a:endParaRPr lang="en-US" altLang="zh-CN" sz="28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纤（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xi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ā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n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）腰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   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鷁首（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yì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     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棹（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zhào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）</a:t>
            </a:r>
            <a:endParaRPr lang="en-US" altLang="zh-CN" sz="28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媛（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yu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à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n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）女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  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沾裳（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ch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á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ng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）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颤（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ch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à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n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）动</a:t>
            </a:r>
            <a:endParaRPr lang="en-US" altLang="zh-CN" sz="28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敛裾（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liǎn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jū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 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参差（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c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ē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n c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ī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）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袅娜（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niǎo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nuó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）</a:t>
            </a:r>
            <a:endParaRPr lang="en-US" altLang="zh-CN" sz="28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蓊蓊（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wěng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）郁郁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           </a:t>
            </a:r>
            <a:r>
              <a:rPr lang="zh-CN" altLang="zh-CN" sz="2800" b="1" dirty="0">
                <a:latin typeface="微软雅黑"/>
                <a:ea typeface="微软雅黑"/>
                <a:sym typeface="微软雅黑"/>
              </a:rPr>
              <a:t>峭楞楞（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qiào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léng</a:t>
            </a:r>
            <a:r>
              <a:rPr lang="en-US" altLang="zh-CN" sz="2800" b="1" dirty="0">
                <a:latin typeface="微软雅黑"/>
                <a:ea typeface="微软雅黑"/>
                <a:sym typeface="微软雅黑"/>
              </a:rPr>
              <a:t> </a:t>
            </a:r>
            <a:r>
              <a:rPr lang="en-US" altLang="zh-CN" sz="2800" b="1" dirty="0" err="1">
                <a:latin typeface="微软雅黑"/>
                <a:ea typeface="微软雅黑"/>
                <a:sym typeface="微软雅黑"/>
              </a:rPr>
              <a:t>léng</a:t>
            </a:r>
            <a:r>
              <a:rPr lang="zh-CN" altLang="en-US" sz="2800" b="1" dirty="0">
                <a:latin typeface="微软雅黑"/>
                <a:ea typeface="微软雅黑"/>
                <a:sym typeface="微软雅黑"/>
              </a:rPr>
              <a:t>）</a:t>
            </a:r>
            <a:endParaRPr lang="zh-CN" altLang="en-US" sz="2800" b="1" dirty="0">
              <a:effectLst/>
              <a:latin typeface="微软雅黑"/>
              <a:ea typeface="微软雅黑"/>
              <a:cs typeface="楷体" panose="02010609060101010101" charset="-122"/>
              <a:sym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215" y="1524635"/>
            <a:ext cx="2268220" cy="7219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41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字词积累</a:t>
            </a:r>
            <a:endParaRPr lang="zh-CN" altLang="en-US" sz="41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 0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04043" y="1985645"/>
            <a:ext cx="7860328" cy="3097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文本框 0"/>
          <p:cNvSpPr txBox="1"/>
          <p:nvPr/>
        </p:nvSpPr>
        <p:spPr>
          <a:xfrm>
            <a:off x="1100455" y="2762885"/>
            <a:ext cx="99910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42900">
              <a:lnSpc>
                <a:spcPct val="150000"/>
              </a:lnSpc>
            </a:pP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1.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给文章八个小段标上序号，</a:t>
            </a:r>
            <a:r>
              <a:rPr lang="zh-CN" altLang="zh-CN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找出文章主要写景的段落和抒情的段落和语句。</a:t>
            </a:r>
            <a:endParaRPr lang="en-US" altLang="zh-CN" sz="3200" b="1" dirty="0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  <a:p>
            <a:pPr indent="342900">
              <a:lnSpc>
                <a:spcPct val="150000"/>
              </a:lnSpc>
            </a:pP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2.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作者的</a:t>
            </a:r>
            <a:r>
              <a:rPr lang="zh-CN" altLang="zh-CN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行踪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是怎样的？</a:t>
            </a:r>
            <a:endParaRPr lang="en-US" altLang="zh-CN" sz="3200" b="1" dirty="0">
              <a:latin typeface="微软雅黑"/>
              <a:ea typeface="微软雅黑"/>
              <a:sym typeface="微软雅黑"/>
            </a:endParaRPr>
          </a:p>
          <a:p>
            <a:pPr indent="342900">
              <a:lnSpc>
                <a:spcPct val="150000"/>
              </a:lnSpc>
            </a:pP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3.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作者</a:t>
            </a:r>
            <a:r>
              <a:rPr lang="zh-CN" altLang="zh-CN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感情发展脉络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是怎样的</a:t>
            </a: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？</a:t>
            </a:r>
            <a:endParaRPr lang="zh-CN" altLang="en-US" sz="32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3280" y="1650365"/>
            <a:ext cx="26238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初读课文</a:t>
            </a:r>
            <a:endParaRPr lang="zh-CN" alt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文本框 0"/>
          <p:cNvSpPr txBox="1"/>
          <p:nvPr/>
        </p:nvSpPr>
        <p:spPr>
          <a:xfrm>
            <a:off x="1047750" y="1852295"/>
            <a:ext cx="89554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3200" dirty="0">
                <a:latin typeface="微软雅黑"/>
                <a:ea typeface="微软雅黑"/>
                <a:sym typeface="微软雅黑"/>
              </a:rPr>
              <a:t>文章主要</a:t>
            </a:r>
            <a:r>
              <a:rPr lang="zh-CN" altLang="zh-CN" sz="3200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写景的段落是第四段、第五段、第六段</a:t>
            </a:r>
            <a:r>
              <a:rPr lang="zh-CN" altLang="zh-CN" sz="3200" dirty="0">
                <a:latin typeface="微软雅黑"/>
                <a:ea typeface="微软雅黑"/>
                <a:sym typeface="微软雅黑"/>
              </a:rPr>
              <a:t>。文章主要抒情的段落是第三段。</a:t>
            </a:r>
            <a:endParaRPr lang="zh-CN" altLang="zh-CN" sz="32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59605" y="3049905"/>
            <a:ext cx="1641475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p>
            <a:pPr algn="ctr"/>
            <a:r>
              <a:rPr lang="zh-CN" altLang="en-US" sz="2400" b="1">
                <a:latin typeface="微软雅黑"/>
                <a:ea typeface="微软雅黑"/>
                <a:sym typeface="微软雅黑"/>
              </a:rPr>
              <a:t>出家门</a:t>
            </a:r>
            <a:endParaRPr lang="zh-CN" altLang="en-US" sz="2400" b="1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84381" y="3903018"/>
            <a:ext cx="1393031" cy="542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p>
            <a:pPr algn="ctr"/>
            <a:r>
              <a:rPr lang="zh-CN" altLang="en-US" sz="1800">
                <a:solidFill>
                  <a:srgbClr val="0070C0"/>
                </a:solidFill>
                <a:latin typeface="微软雅黑"/>
                <a:ea typeface="微软雅黑"/>
                <a:sym typeface="微软雅黑"/>
              </a:rPr>
              <a:t>不宁静</a:t>
            </a:r>
            <a:endParaRPr lang="zh-CN" altLang="en-US" sz="1800">
              <a:solidFill>
                <a:srgbClr val="0070C0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58660" y="4326890"/>
            <a:ext cx="1536065" cy="758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p>
            <a:pPr algn="ctr"/>
            <a:r>
              <a:rPr lang="zh-CN" altLang="en-US" sz="2400" b="1">
                <a:latin typeface="微软雅黑"/>
                <a:ea typeface="微软雅黑"/>
                <a:sym typeface="微软雅黑"/>
              </a:rPr>
              <a:t>踱小路</a:t>
            </a:r>
            <a:endParaRPr lang="zh-CN" altLang="en-US" sz="2400" b="1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76620" y="4326890"/>
            <a:ext cx="11220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rgbClr val="0070C0"/>
                </a:solidFill>
                <a:latin typeface="微软雅黑"/>
                <a:ea typeface="微软雅黑"/>
                <a:sym typeface="微软雅黑"/>
              </a:rPr>
              <a:t>寻</a:t>
            </a:r>
            <a:endParaRPr lang="en-US" altLang="zh-CN">
              <a:solidFill>
                <a:srgbClr val="0070C0"/>
              </a:solidFill>
              <a:latin typeface="微软雅黑"/>
              <a:ea typeface="微软雅黑"/>
              <a:sym typeface="微软雅黑"/>
            </a:endParaRPr>
          </a:p>
          <a:p>
            <a:pPr algn="ctr"/>
            <a:r>
              <a:rPr lang="zh-CN" altLang="en-US">
                <a:solidFill>
                  <a:srgbClr val="0070C0"/>
                </a:solidFill>
                <a:latin typeface="微软雅黑"/>
                <a:ea typeface="微软雅黑"/>
                <a:sym typeface="微软雅黑"/>
              </a:rPr>
              <a:t>宁</a:t>
            </a:r>
            <a:endParaRPr lang="en-US" altLang="zh-CN">
              <a:solidFill>
                <a:srgbClr val="0070C0"/>
              </a:solidFill>
              <a:latin typeface="微软雅黑"/>
              <a:ea typeface="微软雅黑"/>
              <a:sym typeface="微软雅黑"/>
            </a:endParaRPr>
          </a:p>
          <a:p>
            <a:pPr algn="ctr"/>
            <a:r>
              <a:rPr lang="zh-CN" altLang="en-US">
                <a:solidFill>
                  <a:srgbClr val="0070C0"/>
                </a:solidFill>
                <a:latin typeface="微软雅黑"/>
                <a:ea typeface="微软雅黑"/>
                <a:sym typeface="微软雅黑"/>
              </a:rPr>
              <a:t>静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59605" y="5650230"/>
            <a:ext cx="1642110" cy="605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p>
            <a:pPr algn="ctr"/>
            <a:r>
              <a:rPr lang="zh-CN" altLang="en-US" sz="2400" b="1">
                <a:latin typeface="微软雅黑"/>
                <a:ea typeface="微软雅黑"/>
                <a:sym typeface="微软雅黑"/>
              </a:rPr>
              <a:t>观荷塘</a:t>
            </a:r>
            <a:endParaRPr lang="zh-CN" altLang="en-US" sz="2400" b="1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61185" y="4326890"/>
            <a:ext cx="1392555" cy="707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p>
            <a:pPr algn="ctr"/>
            <a:r>
              <a:rPr lang="zh-CN" altLang="en-US" sz="2400" b="1">
                <a:latin typeface="微软雅黑"/>
                <a:ea typeface="微软雅黑"/>
                <a:sym typeface="微软雅黑"/>
              </a:rPr>
              <a:t>赏四周</a:t>
            </a:r>
            <a:endParaRPr lang="zh-CN" altLang="en-US" sz="2400" b="1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83667" y="4916776"/>
            <a:ext cx="1393031" cy="542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p>
            <a:pPr algn="ctr"/>
            <a:r>
              <a:rPr lang="zh-CN" altLang="en-US" sz="1800">
                <a:solidFill>
                  <a:srgbClr val="0070C0"/>
                </a:solidFill>
                <a:latin typeface="微软雅黑"/>
                <a:ea typeface="微软雅黑"/>
                <a:sym typeface="微软雅黑"/>
              </a:rPr>
              <a:t>得宁静</a:t>
            </a:r>
            <a:endParaRPr lang="zh-CN" altLang="en-US" sz="1800">
              <a:solidFill>
                <a:srgbClr val="0070C0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3740" y="4219575"/>
            <a:ext cx="8661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rgbClr val="0070C0"/>
                </a:solidFill>
                <a:latin typeface="微软雅黑"/>
                <a:ea typeface="微软雅黑"/>
                <a:sym typeface="微软雅黑"/>
              </a:rPr>
              <a:t>失</a:t>
            </a:r>
            <a:endParaRPr lang="en-US" altLang="zh-CN">
              <a:solidFill>
                <a:srgbClr val="0070C0"/>
              </a:solidFill>
              <a:latin typeface="微软雅黑"/>
              <a:ea typeface="微软雅黑"/>
              <a:sym typeface="微软雅黑"/>
            </a:endParaRPr>
          </a:p>
          <a:p>
            <a:pPr algn="ctr"/>
            <a:r>
              <a:rPr lang="zh-CN" altLang="en-US">
                <a:solidFill>
                  <a:srgbClr val="0070C0"/>
                </a:solidFill>
                <a:latin typeface="微软雅黑"/>
                <a:ea typeface="微软雅黑"/>
                <a:sym typeface="微软雅黑"/>
              </a:rPr>
              <a:t>宁</a:t>
            </a:r>
            <a:endParaRPr lang="en-US" altLang="zh-CN">
              <a:solidFill>
                <a:srgbClr val="0070C0"/>
              </a:solidFill>
              <a:latin typeface="微软雅黑"/>
              <a:ea typeface="微软雅黑"/>
              <a:sym typeface="微软雅黑"/>
            </a:endParaRPr>
          </a:p>
          <a:p>
            <a:pPr algn="ctr"/>
            <a:r>
              <a:rPr lang="zh-CN" altLang="en-US">
                <a:solidFill>
                  <a:srgbClr val="0070C0"/>
                </a:solidFill>
                <a:latin typeface="微软雅黑"/>
                <a:ea typeface="微软雅黑"/>
                <a:sym typeface="微软雅黑"/>
              </a:rPr>
              <a:t>静</a:t>
            </a:r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6441123" y="3512026"/>
            <a:ext cx="828675" cy="542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6473906" y="5336084"/>
            <a:ext cx="796527" cy="61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3121739" y="5336025"/>
            <a:ext cx="807244" cy="620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933779" y="3492799"/>
            <a:ext cx="778667" cy="573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3" grpId="0" bldLvl="0" animBg="1"/>
      <p:bldP spid="5" grpId="0" bldLvl="0" animBg="1"/>
      <p:bldP spid="7" grpId="0" bldLvl="0" animBg="1"/>
      <p:bldP spid="8" grpId="0" bldLvl="0" animBg="1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677" y="1770047"/>
            <a:ext cx="2241640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41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全文脉络</a:t>
            </a:r>
            <a:endParaRPr lang="zh-CN" altLang="en-US" sz="41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sp>
        <p:nvSpPr>
          <p:cNvPr id="1" name="文本框 0"/>
          <p:cNvSpPr txBox="1"/>
          <p:nvPr/>
        </p:nvSpPr>
        <p:spPr>
          <a:xfrm>
            <a:off x="1560830" y="2470150"/>
            <a:ext cx="85883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明线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——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作者行踪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    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暗线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——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情感发展</a:t>
            </a:r>
            <a:endParaRPr lang="zh-CN" altLang="zh-CN" sz="32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文章的结构：</a:t>
            </a:r>
            <a:endParaRPr lang="zh-CN" altLang="zh-CN" sz="32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第一部分：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1-3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段，写“观荷缘起”。（情）</a:t>
            </a:r>
            <a:endParaRPr lang="zh-CN" altLang="zh-CN" sz="3200" b="1" dirty="0"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第二部分</a:t>
            </a:r>
            <a:r>
              <a:rPr lang="zh-CN" altLang="en-US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4-6</a:t>
            </a:r>
            <a:r>
              <a:rPr lang="zh-CN" altLang="zh-CN" sz="32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段，写“观荷月色”。（景）</a:t>
            </a:r>
            <a:endParaRPr lang="zh-CN" altLang="zh-CN" sz="3200" b="1" dirty="0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第三部分</a:t>
            </a: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：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7-10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段，写“月下所感”。（情）</a:t>
            </a:r>
            <a:endParaRPr lang="zh-CN" altLang="zh-CN" sz="3200" b="1" dirty="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l="-1000" r="-1000"/>
          </a:stretch>
        </a:blipFill>
        <a:effectLst/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2"/>
          <p:cNvSpPr>
            <a:spLocks noGrp="1"/>
          </p:cNvSpPr>
          <p:nvPr>
            <p:ph type="title"/>
          </p:nvPr>
        </p:nvSpPr>
        <p:spPr>
          <a:xfrm>
            <a:off x="2208213" y="908050"/>
            <a:ext cx="7772400" cy="711200"/>
          </a:xfrm>
        </p:spPr>
        <p:txBody>
          <a:bodyPr vert="horz" wrap="square" lIns="92075" tIns="46038" rIns="92075" bIns="46038" anchor="ctr" anchorCtr="0"/>
          <a:p>
            <a:pPr eaLnBrk="1" hangingPunct="1"/>
            <a:r>
              <a:rPr lang="en-US" altLang="zh-CN" sz="4000" b="1" dirty="0">
                <a:solidFill>
                  <a:schemeClr val="tx1"/>
                </a:solidFill>
              </a:rPr>
              <a:t>  </a:t>
            </a:r>
            <a:endParaRPr lang="en-US" altLang="zh-CN" sz="4000" b="1" dirty="0">
              <a:solidFill>
                <a:schemeClr val="tx1"/>
              </a:solidFill>
            </a:endParaRPr>
          </a:p>
        </p:txBody>
      </p:sp>
      <p:sp>
        <p:nvSpPr>
          <p:cNvPr id="1048623" name="Rectangle 3"/>
          <p:cNvSpPr>
            <a:spLocks noGrp="1"/>
          </p:cNvSpPr>
          <p:nvPr/>
        </p:nvSpPr>
        <p:spPr>
          <a:xfrm>
            <a:off x="278130" y="2713990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zh-CN" altLang="en-US" sz="3600" b="1" dirty="0"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74661" y="1736293"/>
            <a:ext cx="2521744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41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分组朗读</a:t>
            </a:r>
            <a:endParaRPr lang="zh-CN" altLang="en-US" sz="4100" b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1610" y="2811145"/>
            <a:ext cx="9436100" cy="27768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/>
                <a:ea typeface="微软雅黑"/>
                <a:sym typeface="微软雅黑"/>
              </a:rPr>
              <a:t>  </a:t>
            </a:r>
            <a:r>
              <a:rPr lang="zh-CN" altLang="zh-CN" sz="3200" b="1" dirty="0">
                <a:latin typeface="微软雅黑"/>
                <a:ea typeface="微软雅黑"/>
                <a:sym typeface="微软雅黑"/>
              </a:rPr>
              <a:t>本文描写的荷塘只是清华园中一个普通的荷塘，然而在作者笔下，却是如此的秀美静谧，令人神往。美在哪里？又为什么呢？</a:t>
            </a:r>
            <a:endParaRPr lang="en-US" altLang="zh-CN" sz="3200" b="1" dirty="0">
              <a:latin typeface="微软雅黑"/>
              <a:ea typeface="微软雅黑"/>
              <a:sym typeface="微软雅黑"/>
            </a:endParaRPr>
          </a:p>
          <a:p>
            <a:endParaRPr lang="en-US" altLang="zh-CN" sz="3200" b="1" dirty="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PLACING_PICTURE_USER_VIEWPORT" val="{&quot;height&quot;:1051.1574803149606,&quot;width&quot;:6070.966929133858}"/>
</p:tagLst>
</file>

<file path=ppt/tags/tag6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.xml><?xml version="1.0" encoding="utf-8"?>
<p:tagLst xmlns:p="http://schemas.openxmlformats.org/presentationml/2006/main">
  <p:tag name="KSO_WPP_MARK_KEY" val="ca4f3e08-c15e-4b6b-84d7-340a2649b0ae"/>
  <p:tag name="COMMONDATA" val="eyJoZGlkIjoiMDQ1MDM2ODZmZjYzNTIxZTY2MTQ3MGUyZjkwMWMzYW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2459</Words>
  <Application>WPS 演示</Application>
  <PresentationFormat/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汉仪旗黑</vt:lpstr>
      <vt:lpstr>Wingdings</vt:lpstr>
      <vt:lpstr>汉仪书宋二KW</vt:lpstr>
      <vt:lpstr>楷体</vt:lpstr>
      <vt:lpstr>Times New Roman</vt:lpstr>
      <vt:lpstr>幼圆</vt:lpstr>
      <vt:lpstr>汉仪楷体KW</vt:lpstr>
      <vt:lpstr>宋体</vt:lpstr>
      <vt:lpstr>Arial Unicode MS</vt:lpstr>
      <vt:lpstr>Calibri</vt:lpstr>
      <vt:lpstr>Helvetica Neue</vt:lpstr>
      <vt:lpstr>微软雅黑</vt:lpstr>
      <vt:lpstr>微软雅黑</vt:lpstr>
      <vt:lpstr>宋体-简</vt:lpstr>
      <vt:lpstr>幼圆</vt:lpstr>
      <vt:lpstr>楷体</vt:lpstr>
      <vt:lpstr>苹方-简</vt:lpstr>
      <vt:lpstr>报隶-繁</vt:lpstr>
      <vt:lpstr>报隶-简</vt:lpstr>
      <vt:lpstr>標楷體</vt:lpstr>
      <vt:lpstr>Heiti TC Light</vt:lpstr>
      <vt:lpstr>Hiragino Sans CNS W3</vt:lpstr>
      <vt:lpstr>仿宋</vt:lpstr>
      <vt:lpstr>方正仿宋_GBK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  </vt:lpstr>
      <vt:lpstr>  </vt:lpstr>
      <vt:lpstr>  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楊小鹿</cp:lastModifiedBy>
  <cp:revision>5</cp:revision>
  <dcterms:created xsi:type="dcterms:W3CDTF">2023-02-06T11:52:48Z</dcterms:created>
  <dcterms:modified xsi:type="dcterms:W3CDTF">2023-02-06T11:52:48Z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1588D4A7F8C5FE1F10EAE063D434C097_43</vt:lpwstr>
  </property>
  <property fmtid="{D5CDD505-2E9C-101B-9397-08002B2CF9AE}" pid="3" name="KSOProductBuildVer">
    <vt:lpwstr>2052-5.2.0.7734</vt:lpwstr>
  </property>
</Properties>
</file>