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5"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62" r:id="rId24"/>
    <p:sldId id="286" r:id="rId25"/>
    <p:sldId id="263" r:id="rId26"/>
    <p:sldId id="287" r:id="rId27"/>
    <p:sldId id="288" r:id="rId28"/>
    <p:sldId id="264"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9" d="100"/>
          <a:sy n="89" d="100"/>
        </p:scale>
        <p:origin x="102" y="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0760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7919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8547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6260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1827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较">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294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2700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8505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7894395"/>
      </p:ext>
    </p:extLst>
  </p:cSld>
  <p:clrMap bg1="lt1" tx1="dk1" bg2="lt2" tx2="dk2" accent1="accent1" accent2="accent2" accent3="accent3" accent4="accent4" accent5="accent5" accent6="accent6" hlink="hlink" folHlink="folHlink"/>
  <p:sldLayoutIdLst>
    <p:sldLayoutId id="2147483656" r:id="rId1"/>
    <p:sldLayoutId id="2147483649" r:id="rId2"/>
    <p:sldLayoutId id="2147483650" r:id="rId3"/>
    <p:sldLayoutId id="2147483651" r:id="rId4"/>
    <p:sldLayoutId id="2147483652" r:id="rId5"/>
    <p:sldLayoutId id="2147483653" r:id="rId6"/>
    <p:sldLayoutId id="2147483654" r:id="rId7"/>
    <p:sldLayoutId id="2147483655"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baike.baidu.com/view/303330.htm" TargetMode="External"/><Relationship Id="rId2" Type="http://schemas.openxmlformats.org/officeDocument/2006/relationships/image" Target="../media/image14.jpeg"/><Relationship Id="rId1" Type="http://schemas.openxmlformats.org/officeDocument/2006/relationships/slideLayout" Target="../slideLayouts/slideLayout5.xml"/><Relationship Id="rId4" Type="http://schemas.openxmlformats.org/officeDocument/2006/relationships/hyperlink" Target="http://baike.baidu.com/view/303331.htm"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
            <a:extLst>
              <a:ext uri="{FF2B5EF4-FFF2-40B4-BE49-F238E27FC236}">
                <a16:creationId xmlns:a16="http://schemas.microsoft.com/office/drawing/2014/main" id="{8E9F4E8A-370D-4B53-AE3A-2287D7AB4C57}"/>
              </a:ext>
            </a:extLst>
          </p:cNvPr>
          <p:cNvSpPr txBox="1"/>
          <p:nvPr/>
        </p:nvSpPr>
        <p:spPr>
          <a:xfrm>
            <a:off x="1555750" y="2324371"/>
            <a:ext cx="7882890" cy="793115"/>
          </a:xfrm>
          <a:prstGeom prst="rect">
            <a:avLst/>
          </a:prstGeom>
          <a:noFill/>
        </p:spPr>
        <p:txBody>
          <a:bodyPr wrap="square" rtlCol="0" anchor="t">
            <a:noAutofit/>
          </a:bodyPr>
          <a:lstStyle/>
          <a:p>
            <a:pPr algn="l" eaLnBrk="1" hangingPunct="1">
              <a:buClrTx/>
              <a:buSzTx/>
              <a:buFontTx/>
            </a:pPr>
            <a:endParaRPr kumimoji="1" lang="zh-CN" altLang="en-US" sz="4000" b="1" dirty="0">
              <a:solidFill>
                <a:schemeClr val="tx1"/>
              </a:solidFill>
              <a:latin typeface="楷体" panose="02010609060101010101" charset="-122"/>
              <a:ea typeface="楷体" panose="02010609060101010101" charset="-122"/>
              <a:cs typeface="+mj-cs"/>
              <a:sym typeface="+mn-ea"/>
            </a:endParaRPr>
          </a:p>
        </p:txBody>
      </p:sp>
      <p:sp>
        <p:nvSpPr>
          <p:cNvPr id="4" name="文本框 2">
            <a:extLst>
              <a:ext uri="{FF2B5EF4-FFF2-40B4-BE49-F238E27FC236}">
                <a16:creationId xmlns:a16="http://schemas.microsoft.com/office/drawing/2014/main" id="{92B3F49C-D097-43B8-B592-277EB53E9071}"/>
              </a:ext>
            </a:extLst>
          </p:cNvPr>
          <p:cNvSpPr txBox="1"/>
          <p:nvPr/>
        </p:nvSpPr>
        <p:spPr>
          <a:xfrm>
            <a:off x="7598063" y="5292287"/>
            <a:ext cx="3150293" cy="553998"/>
          </a:xfrm>
          <a:prstGeom prst="rect">
            <a:avLst/>
          </a:prstGeom>
          <a:noFill/>
        </p:spPr>
        <p:txBody>
          <a:bodyPr wrap="square" rtlCol="0">
            <a:spAutoFit/>
          </a:bodyPr>
          <a:lstStyle/>
          <a:p>
            <a:r>
              <a:rPr lang="zh-CN" sz="3000" dirty="0">
                <a:solidFill>
                  <a:schemeClr val="tx1"/>
                </a:solidFill>
                <a:latin typeface="楷体" panose="02010609060101010101" pitchFamily="49" charset="-122"/>
                <a:ea typeface="楷体" panose="02010609060101010101" pitchFamily="49" charset="-122"/>
              </a:rPr>
              <a:t>主讲人</a:t>
            </a:r>
            <a:r>
              <a:rPr lang="zh-CN" sz="3000" dirty="0">
                <a:solidFill>
                  <a:schemeClr val="tx1"/>
                </a:solidFill>
                <a:latin typeface="微软雅黑" panose="020B0503020204020204" pitchFamily="34" charset="-122"/>
                <a:ea typeface="微软雅黑" panose="020B0503020204020204" pitchFamily="34" charset="-122"/>
              </a:rPr>
              <a:t>：</a:t>
            </a:r>
            <a:r>
              <a:rPr lang="zh-CN" altLang="en-US" sz="3000" dirty="0">
                <a:solidFill>
                  <a:schemeClr val="tx1"/>
                </a:solidFill>
                <a:latin typeface="楷体" panose="02010609060101010101" pitchFamily="49" charset="-122"/>
                <a:ea typeface="楷体" panose="02010609060101010101" pitchFamily="49" charset="-122"/>
              </a:rPr>
              <a:t>赵云青</a:t>
            </a:r>
            <a:endParaRPr lang="zh-CN" sz="3000" dirty="0">
              <a:solidFill>
                <a:schemeClr val="tx1"/>
              </a:solidFill>
              <a:latin typeface="楷体" panose="02010609060101010101" pitchFamily="49" charset="-122"/>
              <a:ea typeface="楷体" panose="02010609060101010101" pitchFamily="49" charset="-122"/>
            </a:endParaRPr>
          </a:p>
        </p:txBody>
      </p:sp>
      <p:sp>
        <p:nvSpPr>
          <p:cNvPr id="5" name="文本框 3">
            <a:extLst>
              <a:ext uri="{FF2B5EF4-FFF2-40B4-BE49-F238E27FC236}">
                <a16:creationId xmlns:a16="http://schemas.microsoft.com/office/drawing/2014/main" id="{E9719FD0-6319-42D8-AD47-2CFB0FF41AC7}"/>
              </a:ext>
            </a:extLst>
          </p:cNvPr>
          <p:cNvSpPr txBox="1"/>
          <p:nvPr/>
        </p:nvSpPr>
        <p:spPr>
          <a:xfrm>
            <a:off x="1795549" y="4832408"/>
            <a:ext cx="4112895" cy="523220"/>
          </a:xfrm>
          <a:prstGeom prst="rect">
            <a:avLst/>
          </a:prstGeom>
          <a:noFill/>
        </p:spPr>
        <p:txBody>
          <a:bodyPr wrap="square" rtlCol="0">
            <a:spAutoFit/>
          </a:bodyPr>
          <a:lstStyle/>
          <a:p>
            <a:r>
              <a:rPr lang="zh-CN" sz="2800" dirty="0">
                <a:latin typeface="楷体" panose="02010609060101010101" pitchFamily="49" charset="-122"/>
                <a:ea typeface="楷体" panose="02010609060101010101" pitchFamily="49" charset="-122"/>
              </a:rPr>
              <a:t>日期</a:t>
            </a:r>
            <a:r>
              <a:rPr lang="zh-CN" altLang="en-US" sz="2800" dirty="0">
                <a:latin typeface="楷体" panose="02010609060101010101" pitchFamily="49" charset="-122"/>
                <a:ea typeface="楷体" panose="02010609060101010101" pitchFamily="49" charset="-122"/>
              </a:rPr>
              <a:t>：</a:t>
            </a:r>
            <a:r>
              <a:rPr lang="en-US" altLang="zh-CN" sz="2800" dirty="0">
                <a:latin typeface="楷体" panose="02010609060101010101" pitchFamily="49" charset="-122"/>
                <a:ea typeface="楷体" panose="02010609060101010101" pitchFamily="49" charset="-122"/>
              </a:rPr>
              <a:t>2023</a:t>
            </a:r>
            <a:r>
              <a:rPr lang="zh-CN" altLang="en-US" sz="2800" dirty="0">
                <a:latin typeface="楷体" panose="02010609060101010101" pitchFamily="49" charset="-122"/>
                <a:ea typeface="楷体" panose="02010609060101010101" pitchFamily="49" charset="-122"/>
              </a:rPr>
              <a:t>年</a:t>
            </a:r>
            <a:r>
              <a:rPr lang="en-US" altLang="zh-CN" sz="2800" dirty="0">
                <a:latin typeface="楷体" panose="02010609060101010101" pitchFamily="49" charset="-122"/>
                <a:ea typeface="楷体" panose="02010609060101010101" pitchFamily="49" charset="-122"/>
              </a:rPr>
              <a:t>3</a:t>
            </a:r>
            <a:r>
              <a:rPr lang="zh-CN" altLang="en-US" sz="2800" dirty="0">
                <a:latin typeface="楷体" panose="02010609060101010101" pitchFamily="49" charset="-122"/>
                <a:ea typeface="楷体" panose="02010609060101010101" pitchFamily="49" charset="-122"/>
              </a:rPr>
              <a:t>月</a:t>
            </a:r>
            <a:r>
              <a:rPr lang="en-US" altLang="zh-CN" sz="2800" dirty="0">
                <a:latin typeface="楷体" panose="02010609060101010101" pitchFamily="49" charset="-122"/>
                <a:ea typeface="楷体" panose="02010609060101010101" pitchFamily="49" charset="-122"/>
              </a:rPr>
              <a:t>6</a:t>
            </a:r>
            <a:r>
              <a:rPr lang="zh-CN" altLang="en-US" sz="2800" dirty="0">
                <a:latin typeface="楷体" panose="02010609060101010101" pitchFamily="49" charset="-122"/>
                <a:ea typeface="楷体" panose="02010609060101010101" pitchFamily="49" charset="-122"/>
              </a:rPr>
              <a:t>日</a:t>
            </a:r>
            <a:endParaRPr lang="zh-CN" sz="2800" dirty="0">
              <a:latin typeface="楷体" panose="02010609060101010101" pitchFamily="49" charset="-122"/>
              <a:ea typeface="楷体" panose="02010609060101010101" pitchFamily="49" charset="-122"/>
            </a:endParaRPr>
          </a:p>
        </p:txBody>
      </p:sp>
      <p:sp>
        <p:nvSpPr>
          <p:cNvPr id="7" name="Rectangle 3"/>
          <p:cNvSpPr>
            <a:spLocks noChangeArrowheads="1"/>
          </p:cNvSpPr>
          <p:nvPr/>
        </p:nvSpPr>
        <p:spPr bwMode="auto">
          <a:xfrm>
            <a:off x="1555750" y="2305303"/>
            <a:ext cx="7991475" cy="8121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buSzPct val="100000"/>
            </a:pPr>
            <a:r>
              <a:rPr lang="ru-RU" altLang="zh-CN" sz="4400" b="1" dirty="0">
                <a:solidFill>
                  <a:schemeClr val="bg1"/>
                </a:solidFill>
                <a:latin typeface="Arial" panose="020B0604020202020204" pitchFamily="34" charset="0"/>
                <a:ea typeface="楷体" panose="02010609060101010101" pitchFamily="49" charset="-122"/>
              </a:rPr>
              <a:t> </a:t>
            </a:r>
            <a:r>
              <a:rPr lang="zh-CN" altLang="en-US" sz="4000" b="1" dirty="0">
                <a:latin typeface="Arial" panose="020B0604020202020204" pitchFamily="34" charset="0"/>
                <a:ea typeface="楷体" panose="02010609060101010101" pitchFamily="49" charset="-122"/>
              </a:rPr>
              <a:t>第四单元 </a:t>
            </a:r>
            <a:r>
              <a:rPr lang="en-US" altLang="zh-CN" sz="3600" b="1" dirty="0">
                <a:latin typeface="Arial" panose="020B0604020202020204" pitchFamily="34" charset="0"/>
                <a:ea typeface="楷体" panose="02010609060101010101" pitchFamily="49" charset="-122"/>
              </a:rPr>
              <a:t>——</a:t>
            </a:r>
            <a:r>
              <a:rPr lang="ru-RU" altLang="zh-CN" sz="3600" b="1" dirty="0">
                <a:latin typeface="Arial" panose="020B0604020202020204" pitchFamily="34" charset="0"/>
                <a:ea typeface="楷体" panose="02010609060101010101" pitchFamily="49" charset="-122"/>
              </a:rPr>
              <a:t>《</a:t>
            </a:r>
            <a:r>
              <a:rPr lang="zh-CN" altLang="ru-RU" sz="3600" b="1" dirty="0">
                <a:latin typeface="Arial" panose="020B0604020202020204" pitchFamily="34" charset="0"/>
                <a:ea typeface="楷体" panose="02010609060101010101" pitchFamily="49" charset="-122"/>
              </a:rPr>
              <a:t>改造我们的学习</a:t>
            </a:r>
            <a:r>
              <a:rPr lang="ru-RU" altLang="zh-CN" sz="3600" b="1" dirty="0">
                <a:latin typeface="Arial" panose="020B0604020202020204" pitchFamily="34" charset="0"/>
                <a:ea typeface="楷体" panose="02010609060101010101" pitchFamily="49" charset="-122"/>
              </a:rPr>
              <a:t>》</a:t>
            </a:r>
            <a:endParaRPr lang="ru-RU" altLang="zh-CN" sz="6600" b="1" dirty="0">
              <a:latin typeface="Arial" panose="020B0604020202020204" pitchFamily="34" charset="0"/>
              <a:ea typeface="楷体" panose="02010609060101010101" pitchFamily="49" charset="-122"/>
            </a:endParaRPr>
          </a:p>
        </p:txBody>
      </p:sp>
      <p:sp>
        <p:nvSpPr>
          <p:cNvPr id="2" name="文本框 1"/>
          <p:cNvSpPr txBox="1"/>
          <p:nvPr/>
        </p:nvSpPr>
        <p:spPr>
          <a:xfrm>
            <a:off x="1672129" y="3767331"/>
            <a:ext cx="2253920" cy="523220"/>
          </a:xfrm>
          <a:prstGeom prst="rect">
            <a:avLst/>
          </a:prstGeom>
          <a:noFill/>
        </p:spPr>
        <p:txBody>
          <a:bodyPr wrap="square" rtlCol="0">
            <a:spAutoFit/>
          </a:bodyPr>
          <a:lstStyle/>
          <a:p>
            <a:r>
              <a:rPr lang="zh-CN" altLang="en-US" sz="2800" dirty="0">
                <a:latin typeface="楷体" panose="02010609060101010101" pitchFamily="49" charset="-122"/>
                <a:ea typeface="楷体" panose="02010609060101010101" pitchFamily="49" charset="-122"/>
              </a:rPr>
              <a:t>语文教研组</a:t>
            </a:r>
          </a:p>
        </p:txBody>
      </p:sp>
    </p:spTree>
    <p:extLst>
      <p:ext uri="{BB962C8B-B14F-4D97-AF65-F5344CB8AC3E}">
        <p14:creationId xmlns:p14="http://schemas.microsoft.com/office/powerpoint/2010/main" val="479670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5" name="Rectangle 37"/>
          <p:cNvSpPr>
            <a:spLocks noChangeArrowheads="1"/>
          </p:cNvSpPr>
          <p:nvPr/>
        </p:nvSpPr>
        <p:spPr bwMode="auto">
          <a:xfrm>
            <a:off x="1807370" y="1866107"/>
            <a:ext cx="8964612"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buSzPct val="100000"/>
            </a:pPr>
            <a:r>
              <a:rPr lang="zh-CN" altLang="ru-RU" sz="3200" b="1" dirty="0">
                <a:latin typeface="楷体" panose="02010609060101010101" pitchFamily="49" charset="-122"/>
                <a:ea typeface="楷体" panose="02010609060101010101" pitchFamily="49" charset="-122"/>
              </a:rPr>
              <a:t>肤浅   谬种    臆造    前仆后继   生吞活剥   </a:t>
            </a:r>
          </a:p>
          <a:p>
            <a:pPr>
              <a:spcBef>
                <a:spcPct val="50000"/>
              </a:spcBef>
              <a:buSzPct val="100000"/>
            </a:pPr>
            <a:r>
              <a:rPr lang="zh-CN" altLang="ru-RU" sz="3200" b="1" dirty="0">
                <a:latin typeface="楷体" panose="02010609060101010101" pitchFamily="49" charset="-122"/>
                <a:ea typeface="楷体" panose="02010609060101010101" pitchFamily="49" charset="-122"/>
              </a:rPr>
              <a:t>谆谆告诫   有的放矢   哗众取宠   陈词滥调</a:t>
            </a:r>
          </a:p>
        </p:txBody>
      </p:sp>
      <p:sp>
        <p:nvSpPr>
          <p:cNvPr id="2086" name="Rectangle 38"/>
          <p:cNvSpPr>
            <a:spLocks noChangeArrowheads="1"/>
          </p:cNvSpPr>
          <p:nvPr/>
        </p:nvSpPr>
        <p:spPr bwMode="auto">
          <a:xfrm>
            <a:off x="1703389" y="3284538"/>
            <a:ext cx="2376487" cy="3205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20000"/>
              </a:spcBef>
              <a:buSzPct val="100000"/>
            </a:pPr>
            <a:r>
              <a:rPr kumimoji="1" lang="zh-CN" altLang="ru-RU" sz="3200" b="1" dirty="0">
                <a:solidFill>
                  <a:srgbClr val="0000FF"/>
                </a:solidFill>
                <a:latin typeface="Times New Roman" panose="02020603050405020304" pitchFamily="18" charset="0"/>
                <a:ea typeface="楷体" panose="02010609060101010101" pitchFamily="49" charset="-122"/>
              </a:rPr>
              <a:t>前仆后继</a:t>
            </a:r>
            <a:r>
              <a:rPr kumimoji="1" lang="ru-RU" altLang="zh-CN" sz="3200" b="1" dirty="0">
                <a:solidFill>
                  <a:srgbClr val="0000FF"/>
                </a:solidFill>
                <a:latin typeface="Times New Roman" panose="02020603050405020304" pitchFamily="18" charset="0"/>
                <a:ea typeface="楷体" panose="02010609060101010101" pitchFamily="49" charset="-122"/>
              </a:rPr>
              <a:t>:</a:t>
            </a:r>
          </a:p>
          <a:p>
            <a:pPr>
              <a:lnSpc>
                <a:spcPct val="90000"/>
              </a:lnSpc>
              <a:spcBef>
                <a:spcPct val="20000"/>
              </a:spcBef>
              <a:buSzPct val="100000"/>
            </a:pPr>
            <a:r>
              <a:rPr kumimoji="1" lang="zh-CN" altLang="ru-RU" sz="3200" b="1" dirty="0">
                <a:solidFill>
                  <a:srgbClr val="0000FF"/>
                </a:solidFill>
                <a:latin typeface="Times New Roman" panose="02020603050405020304" pitchFamily="18" charset="0"/>
                <a:ea typeface="楷体" panose="02010609060101010101" pitchFamily="49" charset="-122"/>
              </a:rPr>
              <a:t>生吞活剥</a:t>
            </a:r>
            <a:r>
              <a:rPr kumimoji="1" lang="ru-RU" altLang="zh-CN" sz="3200" b="1" dirty="0">
                <a:solidFill>
                  <a:srgbClr val="0000FF"/>
                </a:solidFill>
                <a:latin typeface="Times New Roman" panose="02020603050405020304" pitchFamily="18" charset="0"/>
                <a:ea typeface="楷体" panose="02010609060101010101" pitchFamily="49" charset="-122"/>
              </a:rPr>
              <a:t>:</a:t>
            </a:r>
          </a:p>
          <a:p>
            <a:pPr>
              <a:lnSpc>
                <a:spcPct val="90000"/>
              </a:lnSpc>
              <a:spcBef>
                <a:spcPct val="20000"/>
              </a:spcBef>
              <a:buSzPct val="100000"/>
            </a:pPr>
            <a:r>
              <a:rPr kumimoji="1" lang="zh-CN" altLang="ru-RU" sz="3200" b="1" dirty="0">
                <a:solidFill>
                  <a:srgbClr val="0000FF"/>
                </a:solidFill>
                <a:latin typeface="Times New Roman" panose="02020603050405020304" pitchFamily="18" charset="0"/>
                <a:ea typeface="楷体" panose="02010609060101010101" pitchFamily="49" charset="-122"/>
              </a:rPr>
              <a:t>有的放矢</a:t>
            </a:r>
            <a:r>
              <a:rPr kumimoji="1" lang="ru-RU" altLang="zh-CN" sz="3200" b="1" dirty="0">
                <a:solidFill>
                  <a:srgbClr val="0000FF"/>
                </a:solidFill>
                <a:latin typeface="Times New Roman" panose="02020603050405020304" pitchFamily="18" charset="0"/>
                <a:ea typeface="楷体" panose="02010609060101010101" pitchFamily="49" charset="-122"/>
              </a:rPr>
              <a:t>:</a:t>
            </a:r>
          </a:p>
          <a:p>
            <a:pPr>
              <a:lnSpc>
                <a:spcPct val="90000"/>
              </a:lnSpc>
              <a:spcBef>
                <a:spcPct val="20000"/>
              </a:spcBef>
              <a:buSzPct val="100000"/>
            </a:pPr>
            <a:r>
              <a:rPr kumimoji="1" lang="zh-CN" altLang="ru-RU" sz="3200" b="1" dirty="0">
                <a:solidFill>
                  <a:srgbClr val="0000FF"/>
                </a:solidFill>
                <a:latin typeface="Times New Roman" panose="02020603050405020304" pitchFamily="18" charset="0"/>
                <a:ea typeface="楷体" panose="02010609060101010101" pitchFamily="49" charset="-122"/>
              </a:rPr>
              <a:t>哗众取宠</a:t>
            </a:r>
            <a:r>
              <a:rPr kumimoji="1" lang="ru-RU" altLang="zh-CN" sz="3200" b="1" dirty="0">
                <a:solidFill>
                  <a:srgbClr val="0000FF"/>
                </a:solidFill>
                <a:latin typeface="Times New Roman" panose="02020603050405020304" pitchFamily="18" charset="0"/>
                <a:ea typeface="楷体" panose="02010609060101010101" pitchFamily="49" charset="-122"/>
              </a:rPr>
              <a:t>:</a:t>
            </a:r>
          </a:p>
          <a:p>
            <a:pPr>
              <a:lnSpc>
                <a:spcPct val="90000"/>
              </a:lnSpc>
              <a:spcBef>
                <a:spcPct val="20000"/>
              </a:spcBef>
              <a:buSzPct val="100000"/>
            </a:pPr>
            <a:r>
              <a:rPr kumimoji="1" lang="zh-CN" altLang="ru-RU" sz="3200" b="1" dirty="0">
                <a:solidFill>
                  <a:srgbClr val="0000FF"/>
                </a:solidFill>
                <a:latin typeface="Times New Roman" panose="02020603050405020304" pitchFamily="18" charset="0"/>
                <a:ea typeface="楷体" panose="02010609060101010101" pitchFamily="49" charset="-122"/>
              </a:rPr>
              <a:t>谬种流传</a:t>
            </a:r>
            <a:r>
              <a:rPr kumimoji="1" lang="ru-RU" altLang="zh-CN" sz="3200" b="1" dirty="0">
                <a:solidFill>
                  <a:srgbClr val="0000FF"/>
                </a:solidFill>
                <a:latin typeface="Times New Roman" panose="02020603050405020304" pitchFamily="18" charset="0"/>
                <a:ea typeface="楷体" panose="02010609060101010101" pitchFamily="49" charset="-122"/>
              </a:rPr>
              <a:t>:</a:t>
            </a:r>
          </a:p>
          <a:p>
            <a:pPr>
              <a:lnSpc>
                <a:spcPct val="90000"/>
              </a:lnSpc>
              <a:spcBef>
                <a:spcPct val="20000"/>
              </a:spcBef>
              <a:buSzPct val="100000"/>
            </a:pPr>
            <a:r>
              <a:rPr kumimoji="1" lang="zh-CN" altLang="ru-RU" sz="3200" b="1" dirty="0">
                <a:solidFill>
                  <a:srgbClr val="0000FF"/>
                </a:solidFill>
                <a:latin typeface="Times New Roman" panose="02020603050405020304" pitchFamily="18" charset="0"/>
                <a:ea typeface="楷体" panose="02010609060101010101" pitchFamily="49" charset="-122"/>
              </a:rPr>
              <a:t>华而不实</a:t>
            </a:r>
            <a:r>
              <a:rPr kumimoji="1" lang="ru-RU" altLang="zh-CN" sz="3200" b="1" dirty="0">
                <a:solidFill>
                  <a:srgbClr val="0000FF"/>
                </a:solidFill>
                <a:latin typeface="Times New Roman" panose="02020603050405020304" pitchFamily="18" charset="0"/>
                <a:ea typeface="楷体" panose="02010609060101010101" pitchFamily="49" charset="-122"/>
              </a:rPr>
              <a:t>:</a:t>
            </a:r>
          </a:p>
        </p:txBody>
      </p:sp>
      <p:sp>
        <p:nvSpPr>
          <p:cNvPr id="2087" name="Rectangle 39"/>
          <p:cNvSpPr>
            <a:spLocks noChangeArrowheads="1"/>
          </p:cNvSpPr>
          <p:nvPr/>
        </p:nvSpPr>
        <p:spPr bwMode="auto">
          <a:xfrm>
            <a:off x="3648075" y="3213101"/>
            <a:ext cx="6732588"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buSzPct val="100000"/>
            </a:pPr>
            <a:r>
              <a:rPr kumimoji="1" lang="zh-CN" altLang="ru-RU" sz="2800" b="1">
                <a:latin typeface="Times New Roman" panose="02020603050405020304" pitchFamily="18" charset="0"/>
                <a:ea typeface="楷体" panose="02010609060101010101" pitchFamily="49" charset="-122"/>
              </a:rPr>
              <a:t>仆：倒下。形容英勇奋斗，不怕牺牲。</a:t>
            </a:r>
          </a:p>
        </p:txBody>
      </p:sp>
      <p:sp>
        <p:nvSpPr>
          <p:cNvPr id="2088" name="Rectangle 40"/>
          <p:cNvSpPr>
            <a:spLocks noChangeArrowheads="1"/>
          </p:cNvSpPr>
          <p:nvPr/>
        </p:nvSpPr>
        <p:spPr bwMode="auto">
          <a:xfrm>
            <a:off x="3697288" y="3730626"/>
            <a:ext cx="6970712"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spcBef>
                <a:spcPct val="50000"/>
              </a:spcBef>
              <a:buSzPct val="100000"/>
            </a:pPr>
            <a:r>
              <a:rPr kumimoji="1" lang="zh-CN" altLang="ru-RU" sz="2800" b="1" dirty="0">
                <a:latin typeface="Arial" panose="020B0604020202020204" pitchFamily="34" charset="0"/>
                <a:ea typeface="楷体" panose="02010609060101010101" pitchFamily="49" charset="-122"/>
              </a:rPr>
              <a:t>比喻生硬地接受或机械地搬用（别人的）。</a:t>
            </a:r>
          </a:p>
        </p:txBody>
      </p:sp>
      <p:sp>
        <p:nvSpPr>
          <p:cNvPr id="2089" name="Rectangle 41"/>
          <p:cNvSpPr>
            <a:spLocks noChangeArrowheads="1"/>
          </p:cNvSpPr>
          <p:nvPr/>
        </p:nvSpPr>
        <p:spPr bwMode="auto">
          <a:xfrm>
            <a:off x="3697288" y="4333876"/>
            <a:ext cx="6970712"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buSzPct val="100000"/>
            </a:pPr>
            <a:r>
              <a:rPr kumimoji="1" lang="zh-CN" altLang="ru-RU" sz="2800" b="1">
                <a:latin typeface="Arial" panose="020B0604020202020204" pitchFamily="34" charset="0"/>
                <a:ea typeface="楷体" panose="02010609060101010101" pitchFamily="49" charset="-122"/>
              </a:rPr>
              <a:t>对准靶子射箭，比喻言论、行动目标准确。</a:t>
            </a:r>
          </a:p>
        </p:txBody>
      </p:sp>
      <p:sp>
        <p:nvSpPr>
          <p:cNvPr id="2090" name="Rectangle 42"/>
          <p:cNvSpPr>
            <a:spLocks noChangeArrowheads="1"/>
          </p:cNvSpPr>
          <p:nvPr/>
        </p:nvSpPr>
        <p:spPr bwMode="auto">
          <a:xfrm>
            <a:off x="3697289" y="4878388"/>
            <a:ext cx="5184775"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spcBef>
                <a:spcPct val="50000"/>
              </a:spcBef>
              <a:buSzPct val="100000"/>
            </a:pPr>
            <a:r>
              <a:rPr kumimoji="1" lang="zh-CN" altLang="ru-RU" sz="2800" b="1" dirty="0">
                <a:latin typeface="Arial" panose="020B0604020202020204" pitchFamily="34" charset="0"/>
                <a:ea typeface="楷体" panose="02010609060101010101" pitchFamily="49" charset="-122"/>
              </a:rPr>
              <a:t>用浮夸的言辞博取群众的喜欢。</a:t>
            </a:r>
          </a:p>
        </p:txBody>
      </p:sp>
      <p:sp>
        <p:nvSpPr>
          <p:cNvPr id="2091" name="Rectangle 43"/>
          <p:cNvSpPr>
            <a:spLocks noChangeArrowheads="1"/>
          </p:cNvSpPr>
          <p:nvPr/>
        </p:nvSpPr>
        <p:spPr bwMode="auto">
          <a:xfrm>
            <a:off x="3697288" y="5364163"/>
            <a:ext cx="589915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buSzPct val="100000"/>
            </a:pPr>
            <a:r>
              <a:rPr kumimoji="1" lang="zh-CN" altLang="ru-RU" sz="2800" b="1">
                <a:latin typeface="Arial" panose="020B0604020202020204" pitchFamily="34" charset="0"/>
                <a:ea typeface="楷体" panose="02010609060101010101" pitchFamily="49" charset="-122"/>
              </a:rPr>
              <a:t>指荒谬错误的言论等广泛传播下去。</a:t>
            </a:r>
          </a:p>
        </p:txBody>
      </p:sp>
      <p:sp>
        <p:nvSpPr>
          <p:cNvPr id="2092" name="Rectangle 44"/>
          <p:cNvSpPr>
            <a:spLocks noChangeArrowheads="1"/>
          </p:cNvSpPr>
          <p:nvPr/>
        </p:nvSpPr>
        <p:spPr bwMode="auto">
          <a:xfrm>
            <a:off x="3697288" y="5948363"/>
            <a:ext cx="6970712"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spcBef>
                <a:spcPct val="50000"/>
              </a:spcBef>
              <a:buSzPct val="100000"/>
            </a:pPr>
            <a:r>
              <a:rPr kumimoji="1" lang="zh-CN" altLang="ru-RU" sz="2800" b="1">
                <a:latin typeface="Arial" panose="020B0604020202020204" pitchFamily="34" charset="0"/>
                <a:ea typeface="楷体" panose="02010609060101010101" pitchFamily="49" charset="-122"/>
              </a:rPr>
              <a:t>只开花不结果。比喻外表好看，内容空虚。</a:t>
            </a:r>
          </a:p>
        </p:txBody>
      </p:sp>
      <p:sp>
        <p:nvSpPr>
          <p:cNvPr id="2093" name="Rectangle 45"/>
          <p:cNvSpPr>
            <a:spLocks noChangeArrowheads="1"/>
          </p:cNvSpPr>
          <p:nvPr/>
        </p:nvSpPr>
        <p:spPr bwMode="auto">
          <a:xfrm>
            <a:off x="4461800" y="1188585"/>
            <a:ext cx="3313113"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buSzPct val="100000"/>
            </a:pPr>
            <a:r>
              <a:rPr lang="zh-CN" altLang="ru-RU" sz="4400" b="1" dirty="0">
                <a:solidFill>
                  <a:srgbClr val="FF0000"/>
                </a:solidFill>
                <a:latin typeface="Arial" panose="020B0604020202020204" pitchFamily="34" charset="0"/>
                <a:ea typeface="楷体" panose="02010609060101010101" pitchFamily="49" charset="-122"/>
              </a:rPr>
              <a:t>积累字词</a:t>
            </a:r>
          </a:p>
        </p:txBody>
      </p:sp>
    </p:spTree>
    <p:extLst>
      <p:ext uri="{BB962C8B-B14F-4D97-AF65-F5344CB8AC3E}">
        <p14:creationId xmlns:p14="http://schemas.microsoft.com/office/powerpoint/2010/main" val="1247771666"/>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childTnLst>
                                    <p:set>
                                      <p:cBhvr additive="base">
                                        <p:cTn id="6" dur="1" fill="hold">
                                          <p:stCondLst>
                                            <p:cond delay="0"/>
                                          </p:stCondLst>
                                        </p:cTn>
                                        <p:tgtEl>
                                          <p:spTgt spid="2085"/>
                                        </p:tgtEl>
                                        <p:attrNameLst>
                                          <p:attrName>style.visibility</p:attrName>
                                        </p:attrNameLst>
                                      </p:cBhvr>
                                      <p:to>
                                        <p:strVal val="visible"/>
                                      </p:to>
                                    </p:set>
                                    <p:animEffect transition="in" filter="blinds(horizontal)">
                                      <p:cBhvr additive="base">
                                        <p:cTn id="7" dur="500"/>
                                        <p:tgtEl>
                                          <p:spTgt spid="2085"/>
                                        </p:tgtEl>
                                      </p:cBhvr>
                                    </p:animEffect>
                                  </p:childTnLst>
                                </p:cTn>
                              </p:par>
                            </p:childTnLst>
                          </p:cTn>
                        </p:par>
                      </p:childTnLst>
                    </p:cTn>
                  </p:par>
                  <p:par>
                    <p:cTn id="8" fill="hold" nodeType="clickPar">
                      <p:stCondLst>
                        <p:cond delay="indefinite"/>
                      </p:stCondLst>
                      <p:childTnLst>
                        <p:par>
                          <p:cTn id="9" fill="hold" nodeType="withGroup">
                            <p:stCondLst>
                              <p:cond delay="indefinite"/>
                            </p:stCondLst>
                          </p:cTn>
                        </p:par>
                        <p:par>
                          <p:cTn id="10" fill="hold" nodeType="afterGroup">
                            <p:stCondLst>
                              <p:cond delay="0"/>
                            </p:stCondLst>
                            <p:childTnLst>
                              <p:par>
                                <p:cTn id="11" presetID="2" presetClass="entr" presetSubtype="8" fill="hold" grpId="0" nodeType="clickEffect">
                                  <p:childTnLst>
                                    <p:set>
                                      <p:cBhvr additive="base">
                                        <p:cTn id="12" dur="1" fill="hold">
                                          <p:stCondLst>
                                            <p:cond delay="0"/>
                                          </p:stCondLst>
                                        </p:cTn>
                                        <p:tgtEl>
                                          <p:spTgt spid="2086"/>
                                        </p:tgtEl>
                                        <p:attrNameLst>
                                          <p:attrName>style.visibility</p:attrName>
                                        </p:attrNameLst>
                                      </p:cBhvr>
                                      <p:to>
                                        <p:strVal val="visible"/>
                                      </p:to>
                                    </p:set>
                                    <p:anim calcmode="lin" valueType="num">
                                      <p:cBhvr additive="base">
                                        <p:cTn id="13" dur="500" fill="hold"/>
                                        <p:tgtEl>
                                          <p:spTgt spid="2086"/>
                                        </p:tgtEl>
                                        <p:attrNameLst>
                                          <p:attrName>ppt_x</p:attrName>
                                        </p:attrNameLst>
                                      </p:cBhvr>
                                      <p:tavLst>
                                        <p:tav tm="0">
                                          <p:val>
                                            <p:strVal val="0-#ppt_w/2"/>
                                          </p:val>
                                        </p:tav>
                                        <p:tav tm="100000">
                                          <p:val>
                                            <p:strVal val="#ppt_x"/>
                                          </p:val>
                                        </p:tav>
                                      </p:tavLst>
                                    </p:anim>
                                    <p:anim calcmode="lin" valueType="num">
                                      <p:cBhvr additive="base">
                                        <p:cTn id="14" dur="500" fill="hold"/>
                                        <p:tgtEl>
                                          <p:spTgt spid="208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indefinite"/>
                            </p:stCondLst>
                          </p:cTn>
                        </p:par>
                        <p:par>
                          <p:cTn id="17" fill="hold" nodeType="afterGroup">
                            <p:stCondLst>
                              <p:cond delay="0"/>
                            </p:stCondLst>
                            <p:childTnLst>
                              <p:par>
                                <p:cTn id="18" presetID="1" presetClass="entr" presetSubtype="0" fill="hold" grpId="0" nodeType="clickEffect">
                                  <p:childTnLst>
                                    <p:set>
                                      <p:cBhvr additive="base">
                                        <p:cTn id="19" dur="1" fill="hold">
                                          <p:stCondLst>
                                            <p:cond delay="0"/>
                                          </p:stCondLst>
                                        </p:cTn>
                                        <p:tgtEl>
                                          <p:spTgt spid="2087"/>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indefinite"/>
                            </p:stCondLst>
                          </p:cTn>
                        </p:par>
                        <p:par>
                          <p:cTn id="22" fill="hold" nodeType="afterGroup">
                            <p:stCondLst>
                              <p:cond delay="0"/>
                            </p:stCondLst>
                            <p:childTnLst>
                              <p:par>
                                <p:cTn id="23" presetID="1" presetClass="entr" presetSubtype="0" fill="hold" nodeType="clickEffect">
                                  <p:childTnLst>
                                    <p:set>
                                      <p:cBhvr additive="base">
                                        <p:cTn id="24" dur="1" fill="hold">
                                          <p:stCondLst>
                                            <p:cond delay="0"/>
                                          </p:stCondLst>
                                        </p:cTn>
                                        <p:tgtEl>
                                          <p:spTgt spid="2088">
                                            <p:txEl>
                                              <p:pRg st="0" end="0"/>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indefinite"/>
                            </p:stCondLst>
                          </p:cTn>
                        </p:par>
                        <p:par>
                          <p:cTn id="27" fill="hold" nodeType="afterGroup">
                            <p:stCondLst>
                              <p:cond delay="0"/>
                            </p:stCondLst>
                            <p:childTnLst>
                              <p:par>
                                <p:cTn id="28" presetID="2" presetClass="entr" presetSubtype="4" fill="hold" nodeType="clickEffect">
                                  <p:childTnLst>
                                    <p:set>
                                      <p:cBhvr additive="base">
                                        <p:cTn id="29" dur="1" fill="hold">
                                          <p:stCondLst>
                                            <p:cond delay="0"/>
                                          </p:stCondLst>
                                        </p:cTn>
                                        <p:tgtEl>
                                          <p:spTgt spid="2089">
                                            <p:txEl>
                                              <p:pRg st="0" end="0"/>
                                            </p:txEl>
                                          </p:spTgt>
                                        </p:tgtEl>
                                        <p:attrNameLst>
                                          <p:attrName>style.visibility</p:attrName>
                                        </p:attrNameLst>
                                      </p:cBhvr>
                                      <p:to>
                                        <p:strVal val="visible"/>
                                      </p:to>
                                    </p:set>
                                    <p:anim calcmode="lin" valueType="num">
                                      <p:cBhvr additive="base">
                                        <p:cTn id="30" dur="500" fill="hold"/>
                                        <p:tgtEl>
                                          <p:spTgt spid="2089">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08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indefinite"/>
                            </p:stCondLst>
                          </p:cTn>
                        </p:par>
                        <p:par>
                          <p:cTn id="34" fill="hold" nodeType="afterGroup">
                            <p:stCondLst>
                              <p:cond delay="0"/>
                            </p:stCondLst>
                            <p:childTnLst>
                              <p:par>
                                <p:cTn id="35" presetID="1" presetClass="entr" presetSubtype="0" fill="hold" nodeType="clickEffect">
                                  <p:childTnLst>
                                    <p:set>
                                      <p:cBhvr additive="base">
                                        <p:cTn id="36" dur="1" fill="hold">
                                          <p:stCondLst>
                                            <p:cond delay="0"/>
                                          </p:stCondLst>
                                        </p:cTn>
                                        <p:tgtEl>
                                          <p:spTgt spid="2090">
                                            <p:txEl>
                                              <p:pRg st="0" end="0"/>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indefinite"/>
                            </p:stCondLst>
                          </p:cTn>
                        </p:par>
                        <p:par>
                          <p:cTn id="39" fill="hold" nodeType="afterGroup">
                            <p:stCondLst>
                              <p:cond delay="0"/>
                            </p:stCondLst>
                            <p:childTnLst>
                              <p:par>
                                <p:cTn id="40" presetID="1" presetClass="entr" presetSubtype="0" fill="hold" nodeType="clickEffect">
                                  <p:childTnLst>
                                    <p:set>
                                      <p:cBhvr additive="base">
                                        <p:cTn id="41" dur="1" fill="hold">
                                          <p:stCondLst>
                                            <p:cond delay="0"/>
                                          </p:stCondLst>
                                        </p:cTn>
                                        <p:tgtEl>
                                          <p:spTgt spid="2091">
                                            <p:txEl>
                                              <p:pRg st="0" end="0"/>
                                            </p:txEl>
                                          </p:spTgt>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indefinite"/>
                            </p:stCondLst>
                          </p:cTn>
                        </p:par>
                        <p:par>
                          <p:cTn id="44" fill="hold" nodeType="afterGroup">
                            <p:stCondLst>
                              <p:cond delay="0"/>
                            </p:stCondLst>
                            <p:childTnLst>
                              <p:par>
                                <p:cTn id="45" presetID="1" presetClass="entr" presetSubtype="0" fill="hold" nodeType="clickEffect">
                                  <p:childTnLst>
                                    <p:set>
                                      <p:cBhvr additive="base">
                                        <p:cTn id="46" dur="1" fill="hold">
                                          <p:stCondLst>
                                            <p:cond delay="0"/>
                                          </p:stCondLst>
                                        </p:cTn>
                                        <p:tgtEl>
                                          <p:spTgt spid="209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5" grpId="0" animBg="1"/>
      <p:bldP spid="2086" grpId="0" animBg="1"/>
      <p:bldP spid="20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6" name="Picture 48"/>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3512" y="1696806"/>
            <a:ext cx="2773362" cy="549275"/>
          </a:xfrm>
          <a:prstGeom prst="rect">
            <a:avLst/>
          </a:prstGeom>
          <a:solidFill>
            <a:srgbClr val="FF0000"/>
          </a:solidFill>
          <a:ln>
            <a:noFill/>
          </a:ln>
          <a:effectLst/>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97" name="Rectangle 49"/>
          <p:cNvSpPr>
            <a:spLocks noChangeArrowheads="1"/>
          </p:cNvSpPr>
          <p:nvPr/>
        </p:nvSpPr>
        <p:spPr bwMode="auto">
          <a:xfrm>
            <a:off x="1882891" y="1696806"/>
            <a:ext cx="8893175"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Clr>
                <a:schemeClr val="tx2"/>
              </a:buClr>
              <a:buSzPct val="70000"/>
              <a:buFont typeface="Wingdings" panose="05000000000000000000" pitchFamily="2" charset="2"/>
              <a:buNone/>
            </a:pPr>
            <a:r>
              <a:rPr lang="ru-RU" altLang="zh-CN" sz="4000" b="1" dirty="0">
                <a:solidFill>
                  <a:srgbClr val="FF0000"/>
                </a:solidFill>
                <a:latin typeface="楷体" panose="02010609060101010101" pitchFamily="49" charset="-122"/>
                <a:ea typeface="楷体" panose="02010609060101010101" pitchFamily="49" charset="-122"/>
              </a:rPr>
              <a:t>             </a:t>
            </a:r>
            <a:r>
              <a:rPr lang="zh-CN" altLang="ru-RU" sz="4000" b="1" dirty="0">
                <a:solidFill>
                  <a:srgbClr val="FF0000"/>
                </a:solidFill>
                <a:latin typeface="楷体" panose="02010609060101010101" pitchFamily="49" charset="-122"/>
                <a:ea typeface="楷体" panose="02010609060101010101" pitchFamily="49" charset="-122"/>
              </a:rPr>
              <a:t>文题是“改造我们的学习”，它包含几个信息？</a:t>
            </a:r>
          </a:p>
        </p:txBody>
      </p:sp>
      <p:sp>
        <p:nvSpPr>
          <p:cNvPr id="2098" name="Rectangle 50"/>
          <p:cNvSpPr>
            <a:spLocks noChangeArrowheads="1"/>
          </p:cNvSpPr>
          <p:nvPr/>
        </p:nvSpPr>
        <p:spPr bwMode="auto">
          <a:xfrm>
            <a:off x="931025" y="3157710"/>
            <a:ext cx="10232967" cy="3600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Clr>
                <a:srgbClr val="FF0000"/>
              </a:buClr>
              <a:buSzPct val="70000"/>
              <a:buFont typeface="Wingdings" panose="05000000000000000000" pitchFamily="2" charset="2"/>
              <a:buChar char="Ø"/>
            </a:pPr>
            <a:r>
              <a:rPr lang="ru-RU" altLang="zh-CN" sz="3600" b="1" dirty="0">
                <a:latin typeface="Arial" panose="020B0604020202020204" pitchFamily="34" charset="0"/>
                <a:ea typeface="楷体" panose="02010609060101010101" pitchFamily="49" charset="-122"/>
              </a:rPr>
              <a:t>“</a:t>
            </a:r>
            <a:r>
              <a:rPr lang="zh-CN" altLang="ru-RU" sz="3600" b="1" dirty="0">
                <a:latin typeface="Arial" panose="020B0604020202020204" pitchFamily="34" charset="0"/>
                <a:ea typeface="楷体" panose="02010609060101010101" pitchFamily="49" charset="-122"/>
              </a:rPr>
              <a:t>我们”，指的是全党的同志，特别是党员干部；</a:t>
            </a:r>
          </a:p>
          <a:p>
            <a:pPr>
              <a:spcBef>
                <a:spcPct val="20000"/>
              </a:spcBef>
              <a:buClr>
                <a:srgbClr val="FF0000"/>
              </a:buClr>
              <a:buSzPct val="70000"/>
              <a:buFont typeface="Wingdings" panose="05000000000000000000" pitchFamily="2" charset="2"/>
              <a:buChar char="Ø"/>
            </a:pPr>
            <a:r>
              <a:rPr lang="zh-CN" altLang="ru-RU" sz="3600" b="1" dirty="0">
                <a:latin typeface="Arial" panose="020B0604020202020204" pitchFamily="34" charset="0"/>
                <a:ea typeface="楷体" panose="02010609060101010101" pitchFamily="49" charset="-122"/>
              </a:rPr>
              <a:t>“学习”，指的是对马列主义的学习，特别强调的是学习方法和学习制度。</a:t>
            </a:r>
          </a:p>
          <a:p>
            <a:pPr>
              <a:spcBef>
                <a:spcPct val="20000"/>
              </a:spcBef>
              <a:buClr>
                <a:srgbClr val="FF0000"/>
              </a:buClr>
              <a:buSzPct val="70000"/>
              <a:buFont typeface="Wingdings" panose="05000000000000000000" pitchFamily="2" charset="2"/>
              <a:buChar char="Ø"/>
            </a:pPr>
            <a:r>
              <a:rPr lang="zh-CN" altLang="ru-RU" sz="3600" b="1" dirty="0">
                <a:latin typeface="Arial" panose="020B0604020202020204" pitchFamily="34" charset="0"/>
                <a:ea typeface="楷体" panose="02010609060101010101" pitchFamily="49" charset="-122"/>
              </a:rPr>
              <a:t>“改造”，是“改（变）”和“造（创造）”的结合，有“改变旧的，建立新的，使适应新的形势和需要”之意。</a:t>
            </a:r>
          </a:p>
        </p:txBody>
      </p:sp>
    </p:spTree>
    <p:extLst>
      <p:ext uri="{BB962C8B-B14F-4D97-AF65-F5344CB8AC3E}">
        <p14:creationId xmlns:p14="http://schemas.microsoft.com/office/powerpoint/2010/main" val="414011311"/>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childTnLst>
                                    <p:set>
                                      <p:cBhvr additive="base">
                                        <p:cTn id="6" dur="1" fill="hold">
                                          <p:stCondLst>
                                            <p:cond delay="0"/>
                                          </p:stCondLst>
                                        </p:cTn>
                                        <p:tgtEl>
                                          <p:spTgt spid="2098">
                                            <p:txEl>
                                              <p:pRg st="0" end="0"/>
                                            </p:txEl>
                                          </p:spTgt>
                                        </p:tgtEl>
                                        <p:attrNameLst>
                                          <p:attrName>style.visibility</p:attrName>
                                        </p:attrNameLst>
                                      </p:cBhvr>
                                      <p:to>
                                        <p:strVal val="visible"/>
                                      </p:to>
                                    </p:set>
                                    <p:animEffect transition="in" filter="blinds(horizontal)">
                                      <p:cBhvr additive="base">
                                        <p:cTn id="7" dur="500"/>
                                        <p:tgtEl>
                                          <p:spTgt spid="209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indefinite"/>
                            </p:stCondLst>
                          </p:cTn>
                        </p:par>
                        <p:par>
                          <p:cTn id="10" fill="hold" nodeType="afterGroup">
                            <p:stCondLst>
                              <p:cond delay="0"/>
                            </p:stCondLst>
                            <p:childTnLst>
                              <p:par>
                                <p:cTn id="11" presetID="2" presetClass="entr" presetSubtype="4" fill="hold" nodeType="clickEffect">
                                  <p:childTnLst>
                                    <p:set>
                                      <p:cBhvr additive="base">
                                        <p:cTn id="12" dur="1" fill="hold">
                                          <p:stCondLst>
                                            <p:cond delay="0"/>
                                          </p:stCondLst>
                                        </p:cTn>
                                        <p:tgtEl>
                                          <p:spTgt spid="2098">
                                            <p:txEl>
                                              <p:pRg st="1" end="1"/>
                                            </p:txEl>
                                          </p:spTgt>
                                        </p:tgtEl>
                                        <p:attrNameLst>
                                          <p:attrName>style.visibility</p:attrName>
                                        </p:attrNameLst>
                                      </p:cBhvr>
                                      <p:to>
                                        <p:strVal val="visible"/>
                                      </p:to>
                                    </p:set>
                                    <p:anim calcmode="lin" valueType="num">
                                      <p:cBhvr additive="base">
                                        <p:cTn id="13" dur="500" fill="hold"/>
                                        <p:tgtEl>
                                          <p:spTgt spid="20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indefinite"/>
                            </p:stCondLst>
                          </p:cTn>
                        </p:par>
                        <p:par>
                          <p:cTn id="17" fill="hold" nodeType="afterGroup">
                            <p:stCondLst>
                              <p:cond delay="0"/>
                            </p:stCondLst>
                            <p:childTnLst>
                              <p:par>
                                <p:cTn id="18" presetID="2" presetClass="entr" presetSubtype="4" fill="hold" nodeType="clickEffect">
                                  <p:childTnLst>
                                    <p:set>
                                      <p:cBhvr additive="base">
                                        <p:cTn id="19" dur="1" fill="hold">
                                          <p:stCondLst>
                                            <p:cond delay="0"/>
                                          </p:stCondLst>
                                        </p:cTn>
                                        <p:tgtEl>
                                          <p:spTgt spid="2098">
                                            <p:txEl>
                                              <p:pRg st="2" end="2"/>
                                            </p:txEl>
                                          </p:spTgt>
                                        </p:tgtEl>
                                        <p:attrNameLst>
                                          <p:attrName>style.visibility</p:attrName>
                                        </p:attrNameLst>
                                      </p:cBhvr>
                                      <p:to>
                                        <p:strVal val="visible"/>
                                      </p:to>
                                    </p:set>
                                    <p:anim calcmode="lin" valueType="num">
                                      <p:cBhvr additive="base">
                                        <p:cTn id="20" dur="500" fill="hold"/>
                                        <p:tgtEl>
                                          <p:spTgt spid="2098">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09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1" name="Picture 53"/>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524" y="1503765"/>
            <a:ext cx="10316094" cy="53542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02" name="Rectangle 54"/>
          <p:cNvSpPr>
            <a:spLocks noChangeArrowheads="1"/>
          </p:cNvSpPr>
          <p:nvPr/>
        </p:nvSpPr>
        <p:spPr bwMode="auto">
          <a:xfrm>
            <a:off x="2438847" y="2429945"/>
            <a:ext cx="7167448" cy="277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SzPct val="100000"/>
            </a:pPr>
            <a:r>
              <a:rPr lang="ru-RU" altLang="zh-CN" sz="4400" b="1" dirty="0">
                <a:latin typeface="楷体_GB2312" pitchFamily="49" charset="-122"/>
                <a:ea typeface="楷体_GB2312" pitchFamily="49" charset="-122"/>
              </a:rPr>
              <a:t>    </a:t>
            </a:r>
            <a:r>
              <a:rPr lang="zh-CN" altLang="ru-RU" sz="4800" b="1" dirty="0">
                <a:latin typeface="楷体_GB2312" pitchFamily="49" charset="-122"/>
                <a:ea typeface="楷体_GB2312" pitchFamily="49" charset="-122"/>
              </a:rPr>
              <a:t>用</a:t>
            </a:r>
            <a:r>
              <a:rPr lang="zh-CN" altLang="ru-RU" sz="4800" b="1" dirty="0">
                <a:solidFill>
                  <a:srgbClr val="FF0000"/>
                </a:solidFill>
                <a:latin typeface="楷体_GB2312" pitchFamily="49" charset="-122"/>
                <a:ea typeface="楷体_GB2312" pitchFamily="49" charset="-122"/>
              </a:rPr>
              <a:t>首尾跳读法</a:t>
            </a:r>
            <a:r>
              <a:rPr lang="zh-CN" altLang="ru-RU" sz="4800" b="1" dirty="0">
                <a:latin typeface="楷体_GB2312" pitchFamily="49" charset="-122"/>
                <a:ea typeface="楷体_GB2312" pitchFamily="49" charset="-122"/>
              </a:rPr>
              <a:t>迅速找出课文中显示全文结构脉络和内容要点的最重要的几个句子。</a:t>
            </a:r>
          </a:p>
        </p:txBody>
      </p:sp>
    </p:spTree>
    <p:extLst>
      <p:ext uri="{BB962C8B-B14F-4D97-AF65-F5344CB8AC3E}">
        <p14:creationId xmlns:p14="http://schemas.microsoft.com/office/powerpoint/2010/main" val="817782274"/>
      </p:ext>
    </p:extLst>
  </p:cSld>
  <p:clrMapOvr>
    <a:masterClrMapping/>
  </p:clrMapOvr>
  <p:transition>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5" name="Rectangle 57"/>
          <p:cNvSpPr>
            <a:spLocks noChangeArrowheads="1"/>
          </p:cNvSpPr>
          <p:nvPr/>
        </p:nvSpPr>
        <p:spPr bwMode="auto">
          <a:xfrm>
            <a:off x="191192" y="1573763"/>
            <a:ext cx="12192000" cy="6188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buClr>
                <a:srgbClr val="FF0000"/>
              </a:buClr>
              <a:buSzPct val="100000"/>
              <a:buFont typeface="Wingdings" panose="05000000000000000000" pitchFamily="2" charset="2"/>
              <a:buChar char="Ø"/>
            </a:pPr>
            <a:r>
              <a:rPr lang="zh-CN" altLang="ru-RU" sz="3200" b="1" dirty="0">
                <a:latin typeface="楷体_GB2312" pitchFamily="49" charset="-122"/>
                <a:ea typeface="楷体_GB2312" pitchFamily="49" charset="-122"/>
              </a:rPr>
              <a:t>我主张将我们全党的学习方法和学习制度改造一下。其理由如次</a:t>
            </a:r>
          </a:p>
          <a:p>
            <a:pPr>
              <a:spcBef>
                <a:spcPct val="50000"/>
              </a:spcBef>
              <a:buClr>
                <a:srgbClr val="FF0000"/>
              </a:buClr>
              <a:buSzPct val="100000"/>
              <a:buFont typeface="Wingdings" panose="05000000000000000000" pitchFamily="2" charset="2"/>
              <a:buChar char="Ø"/>
            </a:pPr>
            <a:r>
              <a:rPr lang="zh-CN" altLang="ru-RU" sz="3200" b="1" dirty="0">
                <a:latin typeface="楷体_GB2312" pitchFamily="49" charset="-122"/>
                <a:ea typeface="楷体_GB2312" pitchFamily="49" charset="-122"/>
              </a:rPr>
              <a:t>中国共产党的二十年，就是</a:t>
            </a:r>
            <a:r>
              <a:rPr lang="ru-RU" altLang="zh-CN" sz="3200" b="1" dirty="0">
                <a:latin typeface="Arial" panose="020B0604020202020204" pitchFamily="34" charset="0"/>
                <a:ea typeface="楷体_GB2312" pitchFamily="49" charset="-122"/>
              </a:rPr>
              <a:t>……</a:t>
            </a:r>
            <a:r>
              <a:rPr lang="zh-CN" altLang="ru-RU" sz="3200" b="1" dirty="0">
                <a:latin typeface="楷体_GB2312" pitchFamily="49" charset="-122"/>
                <a:ea typeface="楷体_GB2312" pitchFamily="49" charset="-122"/>
              </a:rPr>
              <a:t>二十年</a:t>
            </a:r>
          </a:p>
          <a:p>
            <a:pPr>
              <a:spcBef>
                <a:spcPct val="50000"/>
              </a:spcBef>
              <a:buClr>
                <a:srgbClr val="FF0000"/>
              </a:buClr>
              <a:buSzPct val="100000"/>
              <a:buFont typeface="Wingdings" panose="05000000000000000000" pitchFamily="2" charset="2"/>
              <a:buChar char="Ø"/>
            </a:pPr>
            <a:r>
              <a:rPr lang="zh-CN" altLang="ru-RU" sz="3200" b="1" dirty="0">
                <a:latin typeface="楷体_GB2312" pitchFamily="49" charset="-122"/>
                <a:ea typeface="楷体_GB2312" pitchFamily="49" charset="-122"/>
              </a:rPr>
              <a:t>但是我们还是有缺点的，而且还有很大的缺点</a:t>
            </a:r>
          </a:p>
          <a:p>
            <a:pPr>
              <a:spcBef>
                <a:spcPct val="50000"/>
              </a:spcBef>
              <a:buClr>
                <a:srgbClr val="FF0000"/>
              </a:buClr>
              <a:buSzPct val="100000"/>
              <a:buFont typeface="Wingdings" panose="05000000000000000000" pitchFamily="2" charset="2"/>
              <a:buChar char="Ø"/>
            </a:pPr>
            <a:r>
              <a:rPr lang="zh-CN" altLang="ru-RU" sz="3200" b="1" dirty="0">
                <a:latin typeface="楷体_GB2312" pitchFamily="49" charset="-122"/>
                <a:ea typeface="楷体_GB2312" pitchFamily="49" charset="-122"/>
              </a:rPr>
              <a:t>为了反复地说明这个意思，我想将两种互相对立的态度对照地讲一下</a:t>
            </a:r>
          </a:p>
          <a:p>
            <a:pPr>
              <a:spcBef>
                <a:spcPct val="50000"/>
              </a:spcBef>
              <a:buClr>
                <a:srgbClr val="FF0000"/>
              </a:buClr>
              <a:buSzPct val="100000"/>
              <a:buFont typeface="Wingdings" panose="05000000000000000000" pitchFamily="2" charset="2"/>
              <a:buChar char="Ø"/>
            </a:pPr>
            <a:r>
              <a:rPr lang="zh-CN" altLang="ru-RU" sz="3200" b="1" dirty="0">
                <a:latin typeface="楷体_GB2312" pitchFamily="49" charset="-122"/>
                <a:ea typeface="楷体_GB2312" pitchFamily="49" charset="-122"/>
              </a:rPr>
              <a:t>依据上述意见，我有下列提议</a:t>
            </a:r>
          </a:p>
          <a:p>
            <a:pPr>
              <a:spcBef>
                <a:spcPct val="50000"/>
              </a:spcBef>
              <a:buClr>
                <a:srgbClr val="FF0000"/>
              </a:buClr>
              <a:buSzPct val="100000"/>
              <a:buFont typeface="Wingdings" panose="05000000000000000000" pitchFamily="2" charset="2"/>
              <a:buChar char="Ø"/>
            </a:pPr>
            <a:r>
              <a:rPr lang="zh-CN" altLang="ru-RU" sz="3200" b="1" dirty="0">
                <a:latin typeface="楷体_GB2312" pitchFamily="49" charset="-122"/>
                <a:ea typeface="楷体_GB2312" pitchFamily="49" charset="-122"/>
              </a:rPr>
              <a:t>在如此生动丰富的</a:t>
            </a:r>
            <a:r>
              <a:rPr lang="ru-RU" altLang="zh-CN" sz="3200" b="1" dirty="0">
                <a:latin typeface="Arial" panose="020B0604020202020204" pitchFamily="34" charset="0"/>
                <a:ea typeface="楷体_GB2312" pitchFamily="49" charset="-122"/>
              </a:rPr>
              <a:t>……</a:t>
            </a:r>
            <a:r>
              <a:rPr lang="zh-CN" altLang="ru-RU" sz="3200" b="1" dirty="0">
                <a:latin typeface="楷体_GB2312" pitchFamily="49" charset="-122"/>
                <a:ea typeface="楷体_GB2312" pitchFamily="49" charset="-122"/>
              </a:rPr>
              <a:t>环境中，我们在学习问题上的这一改造，我相信一定会有好的结果</a:t>
            </a:r>
          </a:p>
        </p:txBody>
      </p:sp>
    </p:spTree>
    <p:extLst>
      <p:ext uri="{BB962C8B-B14F-4D97-AF65-F5344CB8AC3E}">
        <p14:creationId xmlns:p14="http://schemas.microsoft.com/office/powerpoint/2010/main" val="34132127"/>
      </p:ext>
    </p:extLst>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8" name="Rectangle 60"/>
          <p:cNvSpPr>
            <a:spLocks noChangeArrowheads="1"/>
          </p:cNvSpPr>
          <p:nvPr/>
        </p:nvSpPr>
        <p:spPr bwMode="auto">
          <a:xfrm>
            <a:off x="2279650" y="2997201"/>
            <a:ext cx="7704138" cy="2289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SzPct val="100000"/>
            </a:pPr>
            <a:r>
              <a:rPr lang="ru-RU" altLang="zh-CN" sz="3600" b="1">
                <a:latin typeface="楷体_GB2312" pitchFamily="49" charset="-122"/>
                <a:ea typeface="楷体_GB2312" pitchFamily="49" charset="-122"/>
              </a:rPr>
              <a:t> </a:t>
            </a:r>
            <a:r>
              <a:rPr lang="zh-CN" altLang="ru-RU" sz="3600" b="1">
                <a:latin typeface="楷体_GB2312" pitchFamily="49" charset="-122"/>
                <a:ea typeface="楷体_GB2312" pitchFamily="49" charset="-122"/>
              </a:rPr>
              <a:t>根据这些脉络，用三个词来概括作者的逻辑思路：</a:t>
            </a:r>
          </a:p>
          <a:p>
            <a:pPr>
              <a:buSzPct val="100000"/>
            </a:pPr>
            <a:r>
              <a:rPr lang="zh-CN" altLang="ru-RU" sz="3600" b="1">
                <a:latin typeface="楷体_GB2312" pitchFamily="49" charset="-122"/>
                <a:ea typeface="楷体_GB2312" pitchFamily="49" charset="-122"/>
              </a:rPr>
              <a:t>     </a:t>
            </a:r>
          </a:p>
          <a:p>
            <a:pPr>
              <a:buSzPct val="100000"/>
            </a:pPr>
            <a:r>
              <a:rPr lang="zh-CN" altLang="ru-RU" sz="3600" b="1">
                <a:latin typeface="楷体_GB2312" pitchFamily="49" charset="-122"/>
                <a:ea typeface="楷体_GB2312" pitchFamily="49" charset="-122"/>
              </a:rPr>
              <a:t>     主张</a:t>
            </a:r>
            <a:r>
              <a:rPr lang="ru-RU" altLang="zh-CN" sz="3600" b="1">
                <a:latin typeface="楷体_GB2312" pitchFamily="49" charset="-122"/>
                <a:ea typeface="楷体_GB2312" pitchFamily="49" charset="-122"/>
              </a:rPr>
              <a:t>——</a:t>
            </a:r>
            <a:r>
              <a:rPr lang="zh-CN" altLang="ru-RU" sz="3600" b="1">
                <a:latin typeface="楷体_GB2312" pitchFamily="49" charset="-122"/>
                <a:ea typeface="楷体_GB2312" pitchFamily="49" charset="-122"/>
              </a:rPr>
              <a:t>理由</a:t>
            </a:r>
            <a:r>
              <a:rPr lang="ru-RU" altLang="zh-CN" sz="3600" b="1">
                <a:latin typeface="楷体_GB2312" pitchFamily="49" charset="-122"/>
                <a:ea typeface="楷体_GB2312" pitchFamily="49" charset="-122"/>
              </a:rPr>
              <a:t>——</a:t>
            </a:r>
            <a:r>
              <a:rPr lang="zh-CN" altLang="ru-RU" sz="3600" b="1">
                <a:latin typeface="楷体_GB2312" pitchFamily="49" charset="-122"/>
                <a:ea typeface="楷体_GB2312" pitchFamily="49" charset="-122"/>
              </a:rPr>
              <a:t>提议</a:t>
            </a:r>
          </a:p>
        </p:txBody>
      </p:sp>
      <p:pic>
        <p:nvPicPr>
          <p:cNvPr id="2109" name="Picture 61"/>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585" y="1484313"/>
            <a:ext cx="10365971" cy="5391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10" name="Rectangle 62"/>
          <p:cNvSpPr>
            <a:spLocks noChangeArrowheads="1"/>
          </p:cNvSpPr>
          <p:nvPr/>
        </p:nvSpPr>
        <p:spPr bwMode="auto">
          <a:xfrm>
            <a:off x="1404851" y="2706284"/>
            <a:ext cx="8853054" cy="36197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SzPct val="100000"/>
            </a:pPr>
            <a:r>
              <a:rPr lang="ru-RU" altLang="zh-CN" sz="3600" b="1" dirty="0">
                <a:latin typeface="楷体_GB2312" pitchFamily="49" charset="-122"/>
                <a:ea typeface="楷体_GB2312" pitchFamily="49" charset="-122"/>
              </a:rPr>
              <a:t>    </a:t>
            </a:r>
            <a:r>
              <a:rPr lang="zh-CN" altLang="ru-RU" sz="4000" b="1" dirty="0">
                <a:latin typeface="楷体_GB2312" pitchFamily="49" charset="-122"/>
                <a:ea typeface="楷体_GB2312" pitchFamily="49" charset="-122"/>
              </a:rPr>
              <a:t>这篇课文中，作者的逻辑思路大体上可以用上面几个句子里的三个词来概括：</a:t>
            </a:r>
          </a:p>
          <a:p>
            <a:pPr>
              <a:buSzPct val="100000"/>
            </a:pPr>
            <a:endParaRPr lang="zh-CN" altLang="ru-RU" sz="4000" b="1" dirty="0">
              <a:latin typeface="楷体_GB2312" pitchFamily="49" charset="-122"/>
              <a:ea typeface="楷体_GB2312" pitchFamily="49" charset="-122"/>
            </a:endParaRPr>
          </a:p>
          <a:p>
            <a:pPr>
              <a:buSzPct val="100000"/>
            </a:pPr>
            <a:r>
              <a:rPr lang="zh-CN" altLang="ru-RU" sz="4000" b="1" dirty="0">
                <a:latin typeface="楷体_GB2312" pitchFamily="49" charset="-122"/>
                <a:ea typeface="楷体_GB2312" pitchFamily="49" charset="-122"/>
              </a:rPr>
              <a:t>   “主张”</a:t>
            </a:r>
            <a:r>
              <a:rPr lang="ru-RU" altLang="zh-CN" sz="4000" b="1" dirty="0">
                <a:latin typeface="楷体_GB2312" pitchFamily="49" charset="-122"/>
                <a:ea typeface="楷体_GB2312" pitchFamily="49" charset="-122"/>
              </a:rPr>
              <a:t>——“</a:t>
            </a:r>
            <a:r>
              <a:rPr lang="zh-CN" altLang="ru-RU" sz="4000" b="1" dirty="0">
                <a:latin typeface="楷体_GB2312" pitchFamily="49" charset="-122"/>
                <a:ea typeface="楷体_GB2312" pitchFamily="49" charset="-122"/>
              </a:rPr>
              <a:t>理由”</a:t>
            </a:r>
            <a:r>
              <a:rPr lang="ru-RU" altLang="zh-CN" sz="4000" b="1" dirty="0">
                <a:latin typeface="楷体_GB2312" pitchFamily="49" charset="-122"/>
                <a:ea typeface="楷体_GB2312" pitchFamily="49" charset="-122"/>
              </a:rPr>
              <a:t>——“</a:t>
            </a:r>
            <a:r>
              <a:rPr lang="zh-CN" altLang="ru-RU" sz="4000" b="1" dirty="0">
                <a:latin typeface="楷体_GB2312" pitchFamily="49" charset="-122"/>
                <a:ea typeface="楷体_GB2312" pitchFamily="49" charset="-122"/>
              </a:rPr>
              <a:t>提议”</a:t>
            </a:r>
          </a:p>
        </p:txBody>
      </p:sp>
    </p:spTree>
    <p:extLst>
      <p:ext uri="{BB962C8B-B14F-4D97-AF65-F5344CB8AC3E}">
        <p14:creationId xmlns:p14="http://schemas.microsoft.com/office/powerpoint/2010/main" val="445193681"/>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childTnLst>
                                    <p:set>
                                      <p:cBhvr additive="base">
                                        <p:cTn id="6" dur="1" fill="hold">
                                          <p:stCondLst>
                                            <p:cond delay="0"/>
                                          </p:stCondLst>
                                        </p:cTn>
                                        <p:tgtEl>
                                          <p:spTgt spid="2110">
                                            <p:txEl>
                                              <p:pRg st="2" end="2"/>
                                            </p:txEl>
                                          </p:spTgt>
                                        </p:tgtEl>
                                        <p:attrNameLst>
                                          <p:attrName>style.visibility</p:attrName>
                                        </p:attrNameLst>
                                      </p:cBhvr>
                                      <p:to>
                                        <p:strVal val="visible"/>
                                      </p:to>
                                    </p:set>
                                    <p:animEffect transition="in" filter="blinds(horizontal)">
                                      <p:cBhvr additive="base">
                                        <p:cTn id="7" dur="500"/>
                                        <p:tgtEl>
                                          <p:spTgt spid="21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3" name="Picture 65"/>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462" y="1521229"/>
            <a:ext cx="10307782" cy="53542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14" name="Rectangle 66"/>
          <p:cNvSpPr>
            <a:spLocks noChangeArrowheads="1"/>
          </p:cNvSpPr>
          <p:nvPr/>
        </p:nvSpPr>
        <p:spPr bwMode="auto">
          <a:xfrm>
            <a:off x="2401196" y="2588347"/>
            <a:ext cx="8281987" cy="356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SzPct val="100000"/>
            </a:pPr>
            <a:r>
              <a:rPr lang="zh-CN" altLang="ru-RU" sz="3600" b="1" dirty="0">
                <a:latin typeface="Arial" panose="020B0604020202020204" pitchFamily="34" charset="0"/>
                <a:ea typeface="楷体_GB2312" pitchFamily="49" charset="-122"/>
              </a:rPr>
              <a:t>引论：提出改造学习的主张；</a:t>
            </a:r>
          </a:p>
          <a:p>
            <a:pPr>
              <a:buSzPct val="100000"/>
            </a:pPr>
            <a:endParaRPr lang="zh-CN" altLang="ru-RU" sz="3600" b="1" dirty="0">
              <a:latin typeface="Arial" panose="020B0604020202020204" pitchFamily="34" charset="0"/>
              <a:ea typeface="楷体_GB2312" pitchFamily="49" charset="-122"/>
            </a:endParaRPr>
          </a:p>
          <a:p>
            <a:pPr>
              <a:buSzPct val="100000"/>
            </a:pPr>
            <a:r>
              <a:rPr lang="zh-CN" altLang="ru-RU" sz="3600" b="1" dirty="0">
                <a:latin typeface="Arial" panose="020B0604020202020204" pitchFamily="34" charset="0"/>
                <a:ea typeface="楷体_GB2312" pitchFamily="49" charset="-122"/>
              </a:rPr>
              <a:t>本论：阐述改造学习的具体理由；</a:t>
            </a:r>
          </a:p>
          <a:p>
            <a:pPr>
              <a:buSzPct val="100000"/>
            </a:pPr>
            <a:r>
              <a:rPr lang="zh-CN" altLang="ru-RU" b="1" dirty="0">
                <a:latin typeface="Arial" panose="020B0604020202020204" pitchFamily="34" charset="0"/>
                <a:ea typeface="宋体" panose="02010600030101010101" pitchFamily="2" charset="-122"/>
              </a:rPr>
              <a:t>                                                                          </a:t>
            </a:r>
            <a:r>
              <a:rPr lang="zh-CN" altLang="ru-RU" sz="2400" b="1" dirty="0">
                <a:latin typeface="Arial" panose="020B0604020202020204" pitchFamily="34" charset="0"/>
                <a:ea typeface="楷体_GB2312" pitchFamily="49" charset="-122"/>
              </a:rPr>
              <a:t>（文中的一二三部分）</a:t>
            </a:r>
          </a:p>
          <a:p>
            <a:pPr>
              <a:buSzPct val="100000"/>
            </a:pPr>
            <a:endParaRPr lang="zh-CN" altLang="ru-RU" sz="3600" b="1" dirty="0">
              <a:latin typeface="Arial" panose="020B0604020202020204" pitchFamily="34" charset="0"/>
              <a:ea typeface="楷体_GB2312" pitchFamily="49" charset="-122"/>
            </a:endParaRPr>
          </a:p>
          <a:p>
            <a:pPr>
              <a:buSzPct val="100000"/>
            </a:pPr>
            <a:r>
              <a:rPr lang="zh-CN" altLang="ru-RU" sz="3600" b="1" dirty="0">
                <a:latin typeface="Arial" panose="020B0604020202020204" pitchFamily="34" charset="0"/>
                <a:ea typeface="楷体_GB2312" pitchFamily="49" charset="-122"/>
              </a:rPr>
              <a:t>结论：提出关于改造学风的 “提议”。</a:t>
            </a:r>
          </a:p>
          <a:p>
            <a:pPr>
              <a:buSzPct val="100000"/>
            </a:pPr>
            <a:r>
              <a:rPr lang="zh-CN" altLang="ru-RU" sz="2400" b="1" dirty="0">
                <a:latin typeface="Arial" panose="020B0604020202020204" pitchFamily="34" charset="0"/>
                <a:ea typeface="楷体_GB2312" pitchFamily="49" charset="-122"/>
              </a:rPr>
              <a:t>                                                        （文中的第四部分）</a:t>
            </a:r>
          </a:p>
        </p:txBody>
      </p:sp>
      <p:sp>
        <p:nvSpPr>
          <p:cNvPr id="2115" name="AutoShape 67"/>
          <p:cNvSpPr>
            <a:spLocks noChangeArrowheads="1"/>
          </p:cNvSpPr>
          <p:nvPr/>
        </p:nvSpPr>
        <p:spPr bwMode="auto">
          <a:xfrm>
            <a:off x="6189895" y="1521229"/>
            <a:ext cx="3024187" cy="836612"/>
          </a:xfrm>
          <a:prstGeom prst="cloudCallout">
            <a:avLst>
              <a:gd name="adj1" fmla="val -27532"/>
              <a:gd name="adj2" fmla="val 67079"/>
            </a:avLst>
          </a:prstGeom>
          <a:solidFill>
            <a:srgbClr val="BBE0E3"/>
          </a:solidFill>
          <a:ln w="9525" cap="flat" algn="ctr">
            <a:solidFill>
              <a:srgbClr val="000000"/>
            </a:solidFill>
            <a:prstDash val="solid"/>
            <a:round/>
            <a:headEnd type="none" w="med" len="med"/>
            <a:tailEnd type="none" w="med" len="med"/>
          </a:ln>
        </p:spPr>
        <p:txBody>
          <a:bodyPr/>
          <a:lstStyle/>
          <a:p>
            <a:pPr algn="ctr">
              <a:buSzPct val="100000"/>
            </a:pPr>
            <a:r>
              <a:rPr lang="ru-RU" altLang="zh-CN" sz="2800" b="1" dirty="0">
                <a:latin typeface="Arial" panose="020B0604020202020204" pitchFamily="34" charset="0"/>
                <a:ea typeface="楷体_GB2312" pitchFamily="49" charset="-122"/>
              </a:rPr>
              <a:t>  </a:t>
            </a:r>
            <a:r>
              <a:rPr lang="zh-CN" altLang="ru-RU" sz="2800" b="1" dirty="0">
                <a:solidFill>
                  <a:srgbClr val="FF0000"/>
                </a:solidFill>
                <a:latin typeface="Arial" panose="020B0604020202020204" pitchFamily="34" charset="0"/>
                <a:ea typeface="楷体_GB2312" pitchFamily="49" charset="-122"/>
              </a:rPr>
              <a:t>中心论点</a:t>
            </a:r>
          </a:p>
        </p:txBody>
      </p:sp>
    </p:spTree>
    <p:extLst>
      <p:ext uri="{BB962C8B-B14F-4D97-AF65-F5344CB8AC3E}">
        <p14:creationId xmlns:p14="http://schemas.microsoft.com/office/powerpoint/2010/main" val="2139369114"/>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childTnLst>
                                    <p:set>
                                      <p:cBhvr additive="base">
                                        <p:cTn id="6" dur="1" fill="hold">
                                          <p:stCondLst>
                                            <p:cond delay="0"/>
                                          </p:stCondLst>
                                        </p:cTn>
                                        <p:tgtEl>
                                          <p:spTgt spid="2114"/>
                                        </p:tgtEl>
                                        <p:attrNameLst>
                                          <p:attrName>style.visibility</p:attrName>
                                        </p:attrNameLst>
                                      </p:cBhvr>
                                      <p:to>
                                        <p:strVal val="visible"/>
                                      </p:to>
                                    </p:set>
                                    <p:animEffect transition="in" filter="diamond(in)">
                                      <p:cBhvr additive="base">
                                        <p:cTn id="7" dur="1000"/>
                                        <p:tgtEl>
                                          <p:spTgt spid="2114"/>
                                        </p:tgtEl>
                                      </p:cBhvr>
                                    </p:animEffect>
                                  </p:childTnLst>
                                </p:cTn>
                              </p:par>
                            </p:childTnLst>
                          </p:cTn>
                        </p:par>
                      </p:childTnLst>
                    </p:cTn>
                  </p:par>
                  <p:par>
                    <p:cTn id="8" fill="hold" nodeType="clickPar">
                      <p:stCondLst>
                        <p:cond delay="indefinite"/>
                      </p:stCondLst>
                      <p:childTnLst>
                        <p:par>
                          <p:cTn id="9" fill="hold" nodeType="withGroup">
                            <p:stCondLst>
                              <p:cond delay="indefinite"/>
                            </p:stCondLst>
                          </p:cTn>
                        </p:par>
                        <p:par>
                          <p:cTn id="10" fill="hold" nodeType="afterGroup">
                            <p:stCondLst>
                              <p:cond delay="0"/>
                            </p:stCondLst>
                            <p:childTnLst>
                              <p:par>
                                <p:cTn id="11" presetID="2" presetClass="entr" presetSubtype="3" fill="hold" grpId="0" nodeType="clickEffect">
                                  <p:childTnLst>
                                    <p:set>
                                      <p:cBhvr additive="base">
                                        <p:cTn id="12" dur="1" fill="hold">
                                          <p:stCondLst>
                                            <p:cond delay="0"/>
                                          </p:stCondLst>
                                        </p:cTn>
                                        <p:tgtEl>
                                          <p:spTgt spid="2115"/>
                                        </p:tgtEl>
                                        <p:attrNameLst>
                                          <p:attrName>style.visibility</p:attrName>
                                        </p:attrNameLst>
                                      </p:cBhvr>
                                      <p:to>
                                        <p:strVal val="visible"/>
                                      </p:to>
                                    </p:set>
                                    <p:anim calcmode="lin" valueType="num">
                                      <p:cBhvr additive="base">
                                        <p:cTn id="13" dur="500" fill="hold"/>
                                        <p:tgtEl>
                                          <p:spTgt spid="2115"/>
                                        </p:tgtEl>
                                        <p:attrNameLst>
                                          <p:attrName>ppt_x</p:attrName>
                                        </p:attrNameLst>
                                      </p:cBhvr>
                                      <p:tavLst>
                                        <p:tav tm="0">
                                          <p:val>
                                            <p:strVal val="1+#ppt_w/2"/>
                                          </p:val>
                                        </p:tav>
                                        <p:tav tm="100000">
                                          <p:val>
                                            <p:strVal val="#ppt_x"/>
                                          </p:val>
                                        </p:tav>
                                      </p:tavLst>
                                    </p:anim>
                                    <p:anim calcmode="lin" valueType="num">
                                      <p:cBhvr additive="base">
                                        <p:cTn id="14" dur="500" fill="hold"/>
                                        <p:tgtEl>
                                          <p:spTgt spid="21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4" grpId="0" animBg="1"/>
      <p:bldP spid="21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8" name="Picture 70"/>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12916"/>
            <a:ext cx="10291156" cy="53450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19" name="Rectangle 71"/>
          <p:cNvSpPr>
            <a:spLocks noChangeArrowheads="1"/>
          </p:cNvSpPr>
          <p:nvPr/>
        </p:nvSpPr>
        <p:spPr bwMode="auto">
          <a:xfrm>
            <a:off x="1245957" y="3097646"/>
            <a:ext cx="8928100" cy="1368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cs typeface="Calibri" panose="020F0502020204030204" pitchFamily="34" charset="0"/>
              </a:defRPr>
            </a:lvl9pPr>
          </a:lstStyle>
          <a:p>
            <a:pPr>
              <a:spcBef>
                <a:spcPct val="20000"/>
              </a:spcBef>
              <a:buSzPct val="100000"/>
            </a:pPr>
            <a:r>
              <a:rPr lang="ru-RU" altLang="zh-CN" sz="3600" b="1" dirty="0">
                <a:latin typeface="楷体" panose="02010609060101010101" pitchFamily="49" charset="-122"/>
                <a:ea typeface="楷体" panose="02010609060101010101" pitchFamily="49" charset="-122"/>
              </a:rPr>
              <a:t>  </a:t>
            </a:r>
            <a:r>
              <a:rPr lang="zh-CN" altLang="ru-RU" sz="4000" b="1" dirty="0">
                <a:latin typeface="楷体" panose="02010609060101010101" pitchFamily="49" charset="-122"/>
                <a:ea typeface="楷体" panose="02010609060101010101" pitchFamily="49" charset="-122"/>
              </a:rPr>
              <a:t>引论</a:t>
            </a:r>
            <a:r>
              <a:rPr lang="ru-RU" altLang="zh-CN" sz="4000" b="1" dirty="0">
                <a:latin typeface="楷体" panose="02010609060101010101" pitchFamily="49" charset="-122"/>
                <a:ea typeface="楷体" panose="02010609060101010101" pitchFamily="49" charset="-122"/>
              </a:rPr>
              <a:t>————  </a:t>
            </a:r>
            <a:r>
              <a:rPr lang="zh-CN" altLang="ru-RU" sz="4000" b="1" dirty="0">
                <a:latin typeface="楷体" panose="02010609060101010101" pitchFamily="49" charset="-122"/>
                <a:ea typeface="楷体" panose="02010609060101010101" pitchFamily="49" charset="-122"/>
              </a:rPr>
              <a:t>本论 </a:t>
            </a:r>
            <a:r>
              <a:rPr lang="ru-RU" altLang="zh-CN" sz="4000" b="1" dirty="0">
                <a:latin typeface="楷体" panose="02010609060101010101" pitchFamily="49" charset="-122"/>
                <a:ea typeface="楷体" panose="02010609060101010101" pitchFamily="49" charset="-122"/>
              </a:rPr>
              <a:t>———</a:t>
            </a:r>
            <a:r>
              <a:rPr lang="zh-CN" altLang="ru-RU" sz="4000" b="1" dirty="0">
                <a:latin typeface="楷体" panose="02010609060101010101" pitchFamily="49" charset="-122"/>
                <a:ea typeface="楷体" panose="02010609060101010101" pitchFamily="49" charset="-122"/>
              </a:rPr>
              <a:t>结论</a:t>
            </a:r>
          </a:p>
          <a:p>
            <a:pPr>
              <a:spcBef>
                <a:spcPct val="20000"/>
              </a:spcBef>
              <a:buSzPct val="100000"/>
            </a:pPr>
            <a:r>
              <a:rPr lang="zh-CN" altLang="ru-RU" sz="4000" b="1" dirty="0">
                <a:latin typeface="楷体" panose="02010609060101010101" pitchFamily="49" charset="-122"/>
                <a:ea typeface="楷体" panose="02010609060101010101" pitchFamily="49" charset="-122"/>
              </a:rPr>
              <a:t>（提出问题）（分析问题）（解决问题）</a:t>
            </a:r>
          </a:p>
        </p:txBody>
      </p:sp>
    </p:spTree>
    <p:extLst>
      <p:ext uri="{BB962C8B-B14F-4D97-AF65-F5344CB8AC3E}">
        <p14:creationId xmlns:p14="http://schemas.microsoft.com/office/powerpoint/2010/main" val="477044320"/>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childTnLst>
                                    <p:set>
                                      <p:cBhvr additive="base">
                                        <p:cTn id="6" dur="1" fill="hold">
                                          <p:stCondLst>
                                            <p:cond delay="0"/>
                                          </p:stCondLst>
                                        </p:cTn>
                                        <p:tgtEl>
                                          <p:spTgt spid="2119"/>
                                        </p:tgtEl>
                                        <p:attrNameLst>
                                          <p:attrName>style.visibility</p:attrName>
                                        </p:attrNameLst>
                                      </p:cBhvr>
                                      <p:to>
                                        <p:strVal val="visible"/>
                                      </p:to>
                                    </p:set>
                                    <p:anim calcmode="lin" valueType="num">
                                      <p:cBhvr additive="base">
                                        <p:cTn id="7" dur="500" fill="hold"/>
                                        <p:tgtEl>
                                          <p:spTgt spid="2119"/>
                                        </p:tgtEl>
                                        <p:attrNameLst>
                                          <p:attrName>ppt_x</p:attrName>
                                        </p:attrNameLst>
                                      </p:cBhvr>
                                      <p:tavLst>
                                        <p:tav tm="0">
                                          <p:val>
                                            <p:strVal val="#ppt_x"/>
                                          </p:val>
                                        </p:tav>
                                        <p:tav tm="100000">
                                          <p:val>
                                            <p:strVal val="#ppt_x"/>
                                          </p:val>
                                        </p:tav>
                                      </p:tavLst>
                                    </p:anim>
                                    <p:anim calcmode="lin" valueType="num">
                                      <p:cBhvr additive="base">
                                        <p:cTn id="8" dur="500" fill="hold"/>
                                        <p:tgtEl>
                                          <p:spTgt spid="21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2" name="Picture 74"/>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640" y="1542256"/>
            <a:ext cx="10332720" cy="53355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23" name="Rectangle 75"/>
          <p:cNvSpPr>
            <a:spLocks noChangeArrowheads="1"/>
          </p:cNvSpPr>
          <p:nvPr/>
        </p:nvSpPr>
        <p:spPr bwMode="auto">
          <a:xfrm>
            <a:off x="2091836" y="2637631"/>
            <a:ext cx="8459787" cy="3506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buClr>
                <a:srgbClr val="FF0000"/>
              </a:buClr>
              <a:buSzPct val="100000"/>
              <a:buFont typeface="Wingdings" panose="05000000000000000000" pitchFamily="2" charset="2"/>
              <a:buChar char="Ø"/>
            </a:pPr>
            <a:r>
              <a:rPr lang="zh-CN" altLang="ru-RU" sz="3200" b="1" dirty="0">
                <a:latin typeface="Arial" panose="020B0604020202020204" pitchFamily="34" charset="0"/>
                <a:ea typeface="楷体_GB2312" pitchFamily="49" charset="-122"/>
              </a:rPr>
              <a:t>议论文三要素是</a:t>
            </a:r>
            <a:r>
              <a:rPr lang="ru-RU" altLang="zh-CN" sz="3200" b="1" dirty="0">
                <a:latin typeface="Arial" panose="020B0604020202020204" pitchFamily="34" charset="0"/>
                <a:ea typeface="楷体_GB2312" pitchFamily="49" charset="-122"/>
              </a:rPr>
              <a:t>_____</a:t>
            </a:r>
            <a:r>
              <a:rPr lang="zh-CN" altLang="ru-RU" sz="3200" b="1" dirty="0">
                <a:latin typeface="Arial" panose="020B0604020202020204" pitchFamily="34" charset="0"/>
                <a:ea typeface="楷体_GB2312" pitchFamily="49" charset="-122"/>
              </a:rPr>
              <a:t>、</a:t>
            </a:r>
            <a:r>
              <a:rPr lang="ru-RU" altLang="zh-CN" sz="3200" b="1" dirty="0">
                <a:latin typeface="Arial" panose="020B0604020202020204" pitchFamily="34" charset="0"/>
                <a:ea typeface="楷体_GB2312" pitchFamily="49" charset="-122"/>
              </a:rPr>
              <a:t>_____</a:t>
            </a:r>
            <a:r>
              <a:rPr lang="zh-CN" altLang="ru-RU" sz="3200" b="1" dirty="0">
                <a:latin typeface="Arial" panose="020B0604020202020204" pitchFamily="34" charset="0"/>
                <a:ea typeface="楷体_GB2312" pitchFamily="49" charset="-122"/>
              </a:rPr>
              <a:t>、</a:t>
            </a:r>
            <a:r>
              <a:rPr lang="ru-RU" altLang="zh-CN" sz="3200" b="1" dirty="0">
                <a:latin typeface="Arial" panose="020B0604020202020204" pitchFamily="34" charset="0"/>
                <a:ea typeface="楷体_GB2312" pitchFamily="49" charset="-122"/>
              </a:rPr>
              <a:t>_____</a:t>
            </a:r>
            <a:r>
              <a:rPr lang="zh-CN" altLang="ru-RU" sz="3200" b="1" dirty="0">
                <a:latin typeface="Arial" panose="020B0604020202020204" pitchFamily="34" charset="0"/>
                <a:ea typeface="楷体_GB2312" pitchFamily="49" charset="-122"/>
              </a:rPr>
              <a:t>；</a:t>
            </a:r>
          </a:p>
          <a:p>
            <a:pPr>
              <a:spcBef>
                <a:spcPct val="50000"/>
              </a:spcBef>
              <a:buClr>
                <a:srgbClr val="FF0000"/>
              </a:buClr>
              <a:buSzPct val="100000"/>
              <a:buFont typeface="Wingdings" panose="05000000000000000000" pitchFamily="2" charset="2"/>
              <a:buChar char="Ø"/>
            </a:pPr>
            <a:r>
              <a:rPr lang="zh-CN" altLang="ru-RU" sz="3200" b="1" dirty="0">
                <a:latin typeface="Arial" panose="020B0604020202020204" pitchFamily="34" charset="0"/>
                <a:ea typeface="楷体_GB2312" pitchFamily="49" charset="-122"/>
              </a:rPr>
              <a:t>论据有</a:t>
            </a:r>
            <a:r>
              <a:rPr lang="en-US" altLang="zh-CN" sz="3200" b="1" dirty="0">
                <a:latin typeface="Arial" panose="020B0604020202020204" pitchFamily="34" charset="0"/>
                <a:ea typeface="楷体_GB2312" pitchFamily="49" charset="-122"/>
              </a:rPr>
              <a:t> __</a:t>
            </a:r>
            <a:r>
              <a:rPr lang="ru-RU" altLang="zh-CN" sz="3200" b="1" dirty="0">
                <a:latin typeface="Arial" panose="020B0604020202020204" pitchFamily="34" charset="0"/>
                <a:ea typeface="楷体_GB2312" pitchFamily="49" charset="-122"/>
              </a:rPr>
              <a:t>_____</a:t>
            </a:r>
            <a:r>
              <a:rPr lang="zh-CN" altLang="ru-RU" sz="3200" b="1" dirty="0">
                <a:latin typeface="Arial" panose="020B0604020202020204" pitchFamily="34" charset="0"/>
                <a:ea typeface="楷体_GB2312" pitchFamily="49" charset="-122"/>
              </a:rPr>
              <a:t>、</a:t>
            </a:r>
            <a:r>
              <a:rPr lang="en-US" altLang="zh-CN" sz="3200" b="1" dirty="0">
                <a:latin typeface="Arial" panose="020B0604020202020204" pitchFamily="34" charset="0"/>
                <a:ea typeface="楷体_GB2312" pitchFamily="49" charset="-122"/>
              </a:rPr>
              <a:t>__</a:t>
            </a:r>
            <a:r>
              <a:rPr lang="ru-RU" altLang="zh-CN" sz="3200" b="1" dirty="0">
                <a:latin typeface="Arial" panose="020B0604020202020204" pitchFamily="34" charset="0"/>
                <a:ea typeface="楷体_GB2312" pitchFamily="49" charset="-122"/>
              </a:rPr>
              <a:t>_____</a:t>
            </a:r>
            <a:r>
              <a:rPr lang="zh-CN" altLang="ru-RU" sz="3200" b="1" dirty="0">
                <a:latin typeface="Arial" panose="020B0604020202020204" pitchFamily="34" charset="0"/>
                <a:ea typeface="楷体_GB2312" pitchFamily="49" charset="-122"/>
              </a:rPr>
              <a:t>两种；</a:t>
            </a:r>
          </a:p>
          <a:p>
            <a:pPr>
              <a:spcBef>
                <a:spcPct val="50000"/>
              </a:spcBef>
              <a:buClr>
                <a:srgbClr val="FF0000"/>
              </a:buClr>
              <a:buSzPct val="100000"/>
              <a:buFont typeface="Wingdings" panose="05000000000000000000" pitchFamily="2" charset="2"/>
              <a:buChar char="Ø"/>
            </a:pPr>
            <a:r>
              <a:rPr lang="zh-CN" altLang="ru-RU" sz="3200" b="1" dirty="0">
                <a:latin typeface="Arial" panose="020B0604020202020204" pitchFamily="34" charset="0"/>
                <a:ea typeface="楷体_GB2312" pitchFamily="49" charset="-122"/>
              </a:rPr>
              <a:t>论证的方式有</a:t>
            </a:r>
            <a:r>
              <a:rPr lang="ru-RU" altLang="zh-CN" sz="3200" b="1" dirty="0">
                <a:latin typeface="Arial" panose="020B0604020202020204" pitchFamily="34" charset="0"/>
                <a:ea typeface="楷体_GB2312" pitchFamily="49" charset="-122"/>
              </a:rPr>
              <a:t>______</a:t>
            </a:r>
            <a:r>
              <a:rPr lang="zh-CN" altLang="ru-RU" sz="3200" b="1" dirty="0">
                <a:latin typeface="Arial" panose="020B0604020202020204" pitchFamily="34" charset="0"/>
                <a:ea typeface="楷体_GB2312" pitchFamily="49" charset="-122"/>
              </a:rPr>
              <a:t>、</a:t>
            </a:r>
            <a:r>
              <a:rPr lang="ru-RU" altLang="zh-CN" sz="3200" b="1" dirty="0">
                <a:latin typeface="Arial" panose="020B0604020202020204" pitchFamily="34" charset="0"/>
                <a:ea typeface="楷体_GB2312" pitchFamily="49" charset="-122"/>
              </a:rPr>
              <a:t>______</a:t>
            </a:r>
            <a:r>
              <a:rPr lang="zh-CN" altLang="ru-RU" sz="3200" b="1" dirty="0">
                <a:latin typeface="Arial" panose="020B0604020202020204" pitchFamily="34" charset="0"/>
                <a:ea typeface="楷体_GB2312" pitchFamily="49" charset="-122"/>
              </a:rPr>
              <a:t>；</a:t>
            </a:r>
          </a:p>
          <a:p>
            <a:pPr>
              <a:spcBef>
                <a:spcPct val="50000"/>
              </a:spcBef>
              <a:buClr>
                <a:srgbClr val="FF0000"/>
              </a:buClr>
              <a:buSzPct val="100000"/>
              <a:buFont typeface="Wingdings" panose="05000000000000000000" pitchFamily="2" charset="2"/>
              <a:buChar char="Ø"/>
            </a:pPr>
            <a:r>
              <a:rPr lang="zh-CN" altLang="ru-RU" sz="3200" b="1" dirty="0">
                <a:latin typeface="Arial" panose="020B0604020202020204" pitchFamily="34" charset="0"/>
                <a:ea typeface="楷体_GB2312" pitchFamily="49" charset="-122"/>
              </a:rPr>
              <a:t>论证的基本结构层次包括</a:t>
            </a:r>
            <a:r>
              <a:rPr lang="ru-RU" altLang="zh-CN" sz="3200" b="1" dirty="0">
                <a:latin typeface="Arial" panose="020B0604020202020204" pitchFamily="34" charset="0"/>
                <a:ea typeface="楷体_GB2312" pitchFamily="49" charset="-122"/>
              </a:rPr>
              <a:t>__  </a:t>
            </a:r>
            <a:r>
              <a:rPr lang="zh-CN" altLang="ru-RU" sz="3200" b="1" dirty="0">
                <a:latin typeface="Arial" panose="020B0604020202020204" pitchFamily="34" charset="0"/>
                <a:ea typeface="楷体_GB2312" pitchFamily="49" charset="-122"/>
              </a:rPr>
              <a:t>、</a:t>
            </a:r>
            <a:r>
              <a:rPr lang="en-US" altLang="zh-CN" sz="3200" b="1" dirty="0">
                <a:latin typeface="Arial" panose="020B0604020202020204" pitchFamily="34" charset="0"/>
                <a:ea typeface="楷体_GB2312" pitchFamily="49" charset="-122"/>
              </a:rPr>
              <a:t>  </a:t>
            </a:r>
            <a:r>
              <a:rPr lang="ru-RU" altLang="zh-CN" sz="3200" b="1" dirty="0">
                <a:latin typeface="Arial" panose="020B0604020202020204" pitchFamily="34" charset="0"/>
                <a:ea typeface="楷体_GB2312" pitchFamily="49" charset="-122"/>
              </a:rPr>
              <a:t>__  </a:t>
            </a:r>
            <a:r>
              <a:rPr lang="zh-CN" altLang="ru-RU" sz="3200" b="1" dirty="0">
                <a:latin typeface="Arial" panose="020B0604020202020204" pitchFamily="34" charset="0"/>
                <a:ea typeface="楷体_GB2312" pitchFamily="49" charset="-122"/>
              </a:rPr>
              <a:t>、</a:t>
            </a:r>
            <a:r>
              <a:rPr lang="en-US" altLang="zh-CN" sz="3200" b="1" dirty="0">
                <a:latin typeface="Arial" panose="020B0604020202020204" pitchFamily="34" charset="0"/>
                <a:ea typeface="楷体_GB2312" pitchFamily="49" charset="-122"/>
              </a:rPr>
              <a:t>  </a:t>
            </a:r>
            <a:r>
              <a:rPr lang="ru-RU" altLang="zh-CN" sz="3200" b="1" dirty="0">
                <a:latin typeface="Arial" panose="020B0604020202020204" pitchFamily="34" charset="0"/>
                <a:ea typeface="楷体_GB2312" pitchFamily="49" charset="-122"/>
              </a:rPr>
              <a:t>__  </a:t>
            </a:r>
            <a:r>
              <a:rPr lang="zh-CN" altLang="ru-RU" sz="3200" b="1" dirty="0">
                <a:latin typeface="Arial" panose="020B0604020202020204" pitchFamily="34" charset="0"/>
                <a:ea typeface="楷体_GB2312" pitchFamily="49" charset="-122"/>
              </a:rPr>
              <a:t>； </a:t>
            </a:r>
          </a:p>
          <a:p>
            <a:pPr>
              <a:spcBef>
                <a:spcPct val="50000"/>
              </a:spcBef>
              <a:buClr>
                <a:srgbClr val="FF0000"/>
              </a:buClr>
              <a:buSzPct val="100000"/>
              <a:buFont typeface="Wingdings" panose="05000000000000000000" pitchFamily="2" charset="2"/>
              <a:buChar char="Ø"/>
            </a:pPr>
            <a:r>
              <a:rPr lang="zh-CN" altLang="ru-RU" sz="3200" b="1" dirty="0">
                <a:latin typeface="Arial" panose="020B0604020202020204" pitchFamily="34" charset="0"/>
                <a:ea typeface="楷体_GB2312" pitchFamily="49" charset="-122"/>
              </a:rPr>
              <a:t>论证的方法有</a:t>
            </a:r>
            <a:r>
              <a:rPr lang="ru-RU" altLang="zh-CN" sz="3200" b="1" dirty="0">
                <a:latin typeface="Arial" panose="020B0604020202020204" pitchFamily="34" charset="0"/>
                <a:ea typeface="楷体_GB2312" pitchFamily="49" charset="-122"/>
              </a:rPr>
              <a:t>____________</a:t>
            </a:r>
            <a:r>
              <a:rPr lang="zh-CN" altLang="ru-RU" sz="3200" b="1" dirty="0">
                <a:latin typeface="Arial" panose="020B0604020202020204" pitchFamily="34" charset="0"/>
                <a:ea typeface="楷体_GB2312" pitchFamily="49" charset="-122"/>
              </a:rPr>
              <a:t>。</a:t>
            </a:r>
          </a:p>
        </p:txBody>
      </p:sp>
      <p:sp>
        <p:nvSpPr>
          <p:cNvPr id="2124" name="Rectangle 76"/>
          <p:cNvSpPr>
            <a:spLocks noChangeArrowheads="1"/>
          </p:cNvSpPr>
          <p:nvPr/>
        </p:nvSpPr>
        <p:spPr bwMode="auto">
          <a:xfrm>
            <a:off x="4660842" y="1870274"/>
            <a:ext cx="2160588"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buSzPct val="100000"/>
            </a:pPr>
            <a:r>
              <a:rPr lang="zh-CN" altLang="ru-RU" sz="3600" b="1" dirty="0">
                <a:solidFill>
                  <a:srgbClr val="FF0000"/>
                </a:solidFill>
                <a:latin typeface="楷体_GB2312" pitchFamily="49" charset="-122"/>
                <a:ea typeface="楷体_GB2312" pitchFamily="49" charset="-122"/>
              </a:rPr>
              <a:t>复    习</a:t>
            </a:r>
          </a:p>
        </p:txBody>
      </p:sp>
      <p:sp>
        <p:nvSpPr>
          <p:cNvPr id="2125" name="Rectangle 77"/>
          <p:cNvSpPr>
            <a:spLocks noChangeArrowheads="1"/>
          </p:cNvSpPr>
          <p:nvPr/>
        </p:nvSpPr>
        <p:spPr bwMode="auto">
          <a:xfrm>
            <a:off x="6821430" y="4797030"/>
            <a:ext cx="3841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SzPct val="100000"/>
            </a:pPr>
            <a:r>
              <a:rPr lang="zh-CN" altLang="ru-RU" sz="3200" b="1" dirty="0">
                <a:solidFill>
                  <a:srgbClr val="C00000"/>
                </a:solidFill>
                <a:latin typeface="Arial" panose="020B0604020202020204" pitchFamily="34" charset="0"/>
                <a:ea typeface="宋体" panose="02010600030101010101" pitchFamily="2" charset="-122"/>
              </a:rPr>
              <a:t>引论    本论     结论</a:t>
            </a:r>
          </a:p>
        </p:txBody>
      </p:sp>
      <p:sp>
        <p:nvSpPr>
          <p:cNvPr id="2126" name="Rectangle 78"/>
          <p:cNvSpPr>
            <a:spLocks noChangeArrowheads="1"/>
          </p:cNvSpPr>
          <p:nvPr/>
        </p:nvSpPr>
        <p:spPr bwMode="auto">
          <a:xfrm>
            <a:off x="5546732" y="2595961"/>
            <a:ext cx="3975100"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SzPct val="100000"/>
            </a:pPr>
            <a:r>
              <a:rPr lang="zh-CN" altLang="ru-RU" sz="3200" dirty="0">
                <a:solidFill>
                  <a:srgbClr val="C00000"/>
                </a:solidFill>
                <a:latin typeface="Arial" panose="020B0604020202020204" pitchFamily="34" charset="0"/>
                <a:ea typeface="宋体" panose="02010600030101010101" pitchFamily="2" charset="-122"/>
              </a:rPr>
              <a:t>论点     论据      论证 </a:t>
            </a:r>
          </a:p>
        </p:txBody>
      </p:sp>
      <p:sp>
        <p:nvSpPr>
          <p:cNvPr id="2127" name="Rectangle 79"/>
          <p:cNvSpPr>
            <a:spLocks noChangeArrowheads="1"/>
          </p:cNvSpPr>
          <p:nvPr/>
        </p:nvSpPr>
        <p:spPr bwMode="auto">
          <a:xfrm>
            <a:off x="5232465" y="4125121"/>
            <a:ext cx="2986377"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SzPct val="100000"/>
            </a:pPr>
            <a:r>
              <a:rPr lang="zh-CN" altLang="ru-RU" sz="3200" dirty="0">
                <a:solidFill>
                  <a:srgbClr val="C00000"/>
                </a:solidFill>
                <a:latin typeface="Arial" panose="020B0604020202020204" pitchFamily="34" charset="0"/>
                <a:ea typeface="宋体" panose="02010600030101010101" pitchFamily="2" charset="-122"/>
              </a:rPr>
              <a:t>立论   </a:t>
            </a:r>
            <a:r>
              <a:rPr lang="en-US" altLang="zh-CN" sz="3200" dirty="0">
                <a:solidFill>
                  <a:srgbClr val="C00000"/>
                </a:solidFill>
                <a:latin typeface="Arial" panose="020B0604020202020204" pitchFamily="34" charset="0"/>
                <a:ea typeface="宋体" panose="02010600030101010101" pitchFamily="2" charset="-122"/>
              </a:rPr>
              <a:t>    </a:t>
            </a:r>
            <a:r>
              <a:rPr lang="zh-CN" altLang="ru-RU" sz="3200" dirty="0">
                <a:solidFill>
                  <a:srgbClr val="C00000"/>
                </a:solidFill>
                <a:latin typeface="Arial" panose="020B0604020202020204" pitchFamily="34" charset="0"/>
                <a:ea typeface="宋体" panose="02010600030101010101" pitchFamily="2" charset="-122"/>
              </a:rPr>
              <a:t>驳论 </a:t>
            </a:r>
          </a:p>
        </p:txBody>
      </p:sp>
      <p:sp>
        <p:nvSpPr>
          <p:cNvPr id="2128" name="Rectangle 80"/>
          <p:cNvSpPr>
            <a:spLocks noChangeArrowheads="1"/>
          </p:cNvSpPr>
          <p:nvPr/>
        </p:nvSpPr>
        <p:spPr bwMode="auto">
          <a:xfrm>
            <a:off x="5051161" y="5568285"/>
            <a:ext cx="5199609"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SzPct val="100000"/>
            </a:pPr>
            <a:r>
              <a:rPr lang="zh-CN" altLang="ru-RU" sz="3200" dirty="0">
                <a:solidFill>
                  <a:srgbClr val="C00000"/>
                </a:solidFill>
                <a:latin typeface="Arial" panose="020B0604020202020204" pitchFamily="34" charset="0"/>
                <a:ea typeface="宋体" panose="02010600030101010101" pitchFamily="2" charset="-122"/>
              </a:rPr>
              <a:t>归纳法、</a:t>
            </a:r>
            <a:r>
              <a:rPr lang="zh-CN" altLang="ru-RU" sz="3200" dirty="0">
                <a:solidFill>
                  <a:srgbClr val="FF0000"/>
                </a:solidFill>
                <a:latin typeface="Arial" panose="020B0604020202020204" pitchFamily="34" charset="0"/>
                <a:ea typeface="宋体" panose="02010600030101010101" pitchFamily="2" charset="-122"/>
                <a:hlinkClick r:id="rId3">
                  <a:extLst>
                    <a:ext uri="{A12FA001-AC4F-418D-AE19-62706E023703}">
                      <ahyp:hlinkClr xmlns:ahyp="http://schemas.microsoft.com/office/drawing/2018/hyperlinkcolor" val="tx"/>
                    </a:ext>
                  </a:extLst>
                </a:hlinkClick>
              </a:rPr>
              <a:t>例证法</a:t>
            </a:r>
            <a:r>
              <a:rPr lang="zh-CN" altLang="ru-RU" sz="3200" dirty="0">
                <a:solidFill>
                  <a:srgbClr val="C00000"/>
                </a:solidFill>
                <a:latin typeface="Arial" panose="020B0604020202020204" pitchFamily="34" charset="0"/>
                <a:ea typeface="宋体" panose="02010600030101010101" pitchFamily="2" charset="-122"/>
              </a:rPr>
              <a:t>、</a:t>
            </a:r>
            <a:r>
              <a:rPr lang="zh-CN" altLang="ru-RU" sz="3200" dirty="0">
                <a:solidFill>
                  <a:srgbClr val="FF0000"/>
                </a:solidFill>
                <a:latin typeface="Arial" panose="020B0604020202020204" pitchFamily="34" charset="0"/>
                <a:ea typeface="宋体" panose="02010600030101010101" pitchFamily="2" charset="-122"/>
                <a:hlinkClick r:id="rId4">
                  <a:extLst>
                    <a:ext uri="{A12FA001-AC4F-418D-AE19-62706E023703}">
                      <ahyp:hlinkClr xmlns:ahyp="http://schemas.microsoft.com/office/drawing/2018/hyperlinkcolor" val="tx"/>
                    </a:ext>
                  </a:extLst>
                </a:hlinkClick>
              </a:rPr>
              <a:t>演绎法</a:t>
            </a:r>
            <a:r>
              <a:rPr lang="zh-CN" altLang="ru-RU" sz="3200" dirty="0">
                <a:solidFill>
                  <a:srgbClr val="C00000"/>
                </a:solidFill>
                <a:latin typeface="Arial" panose="020B0604020202020204" pitchFamily="34" charset="0"/>
                <a:ea typeface="宋体" panose="02010600030101010101" pitchFamily="2" charset="-122"/>
              </a:rPr>
              <a:t>、</a:t>
            </a:r>
          </a:p>
          <a:p>
            <a:pPr>
              <a:buSzPct val="100000"/>
            </a:pPr>
            <a:r>
              <a:rPr lang="zh-CN" altLang="ru-RU" sz="3200" dirty="0">
                <a:solidFill>
                  <a:srgbClr val="C00000"/>
                </a:solidFill>
                <a:latin typeface="Arial" panose="020B0604020202020204" pitchFamily="34" charset="0"/>
                <a:ea typeface="宋体" panose="02010600030101010101" pitchFamily="2" charset="-122"/>
              </a:rPr>
              <a:t>类比法、对比法 </a:t>
            </a:r>
          </a:p>
        </p:txBody>
      </p:sp>
      <p:sp>
        <p:nvSpPr>
          <p:cNvPr id="2" name="文本框 1"/>
          <p:cNvSpPr txBox="1"/>
          <p:nvPr/>
        </p:nvSpPr>
        <p:spPr>
          <a:xfrm>
            <a:off x="3625857" y="3303125"/>
            <a:ext cx="3841750" cy="584775"/>
          </a:xfrm>
          <a:prstGeom prst="rect">
            <a:avLst/>
          </a:prstGeom>
          <a:noFill/>
        </p:spPr>
        <p:txBody>
          <a:bodyPr wrap="square" rtlCol="0">
            <a:spAutoFit/>
          </a:bodyPr>
          <a:lstStyle/>
          <a:p>
            <a:r>
              <a:rPr lang="zh-CN" altLang="en-US" sz="3200" dirty="0">
                <a:solidFill>
                  <a:srgbClr val="C00000"/>
                </a:solidFill>
                <a:latin typeface="宋体" panose="02010600030101010101" pitchFamily="2" charset="-122"/>
                <a:ea typeface="宋体" panose="02010600030101010101" pitchFamily="2" charset="-122"/>
              </a:rPr>
              <a:t>事实论据  理论论据</a:t>
            </a:r>
          </a:p>
        </p:txBody>
      </p:sp>
    </p:spTree>
    <p:extLst>
      <p:ext uri="{BB962C8B-B14F-4D97-AF65-F5344CB8AC3E}">
        <p14:creationId xmlns:p14="http://schemas.microsoft.com/office/powerpoint/2010/main" val="3114925437"/>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indefinite"/>
                            </p:stCondLst>
                          </p:cTn>
                        </p:par>
                      </p:childTnLst>
                    </p:cTn>
                  </p:par>
                  <p:par>
                    <p:cTn id="5" fill="hold" nodeType="clickPar">
                      <p:stCondLst>
                        <p:cond delay="indefinite"/>
                      </p:stCondLst>
                      <p:childTnLst>
                        <p:par>
                          <p:cTn id="6" fill="hold" nodeType="withGroup">
                            <p:stCondLst>
                              <p:cond delay="indefinite"/>
                            </p:stCondLst>
                          </p:cTn>
                        </p:par>
                      </p:childTnLst>
                    </p:cTn>
                  </p:par>
                  <p:par>
                    <p:cTn id="7" fill="hold" nodeType="clickPar">
                      <p:stCondLst>
                        <p:cond delay="indefinite"/>
                      </p:stCondLst>
                      <p:childTnLst>
                        <p:par>
                          <p:cTn id="8" fill="hold" nodeType="withGroup">
                            <p:stCondLst>
                              <p:cond delay="indefinite"/>
                            </p:stCond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123"/>
                                        </p:tgtEl>
                                        <p:attrNameLst>
                                          <p:attrName>style.visibility</p:attrName>
                                        </p:attrNameLst>
                                      </p:cBhvr>
                                      <p:to>
                                        <p:strVal val="visible"/>
                                      </p:to>
                                    </p:set>
                                    <p:animEffect transition="in" filter="fade">
                                      <p:cBhvr>
                                        <p:cTn id="13" dur="500"/>
                                        <p:tgtEl>
                                          <p:spTgt spid="21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26"/>
                                        </p:tgtEl>
                                        <p:attrNameLst>
                                          <p:attrName>style.visibility</p:attrName>
                                        </p:attrNameLst>
                                      </p:cBhvr>
                                      <p:to>
                                        <p:strVal val="visible"/>
                                      </p:to>
                                    </p:set>
                                    <p:animEffect transition="in" filter="fade">
                                      <p:cBhvr>
                                        <p:cTn id="18" dur="500"/>
                                        <p:tgtEl>
                                          <p:spTgt spid="21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127"/>
                                        </p:tgtEl>
                                        <p:attrNameLst>
                                          <p:attrName>style.visibility</p:attrName>
                                        </p:attrNameLst>
                                      </p:cBhvr>
                                      <p:to>
                                        <p:strVal val="visible"/>
                                      </p:to>
                                    </p:set>
                                    <p:animEffect transition="in" filter="fade">
                                      <p:cBhvr>
                                        <p:cTn id="28" dur="500"/>
                                        <p:tgtEl>
                                          <p:spTgt spid="212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125"/>
                                        </p:tgtEl>
                                        <p:attrNameLst>
                                          <p:attrName>style.visibility</p:attrName>
                                        </p:attrNameLst>
                                      </p:cBhvr>
                                      <p:to>
                                        <p:strVal val="visible"/>
                                      </p:to>
                                    </p:set>
                                    <p:animEffect transition="in" filter="fade">
                                      <p:cBhvr>
                                        <p:cTn id="33" dur="500"/>
                                        <p:tgtEl>
                                          <p:spTgt spid="212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128"/>
                                        </p:tgtEl>
                                        <p:attrNameLst>
                                          <p:attrName>style.visibility</p:attrName>
                                        </p:attrNameLst>
                                      </p:cBhvr>
                                      <p:to>
                                        <p:strVal val="visible"/>
                                      </p:to>
                                    </p:set>
                                    <p:animEffect transition="in" filter="fade">
                                      <p:cBhvr>
                                        <p:cTn id="38" dur="500"/>
                                        <p:tgtEl>
                                          <p:spTgt spid="2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3" grpId="0"/>
      <p:bldP spid="2125" grpId="0"/>
      <p:bldP spid="2126" grpId="0"/>
      <p:bldP spid="2127" grpId="0"/>
      <p:bldP spid="2128"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1" name="Rectangle 83"/>
          <p:cNvSpPr>
            <a:spLocks noChangeArrowheads="1"/>
          </p:cNvSpPr>
          <p:nvPr/>
        </p:nvSpPr>
        <p:spPr bwMode="auto">
          <a:xfrm>
            <a:off x="1311029" y="1643185"/>
            <a:ext cx="882015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buSzPct val="100000"/>
            </a:pPr>
            <a:r>
              <a:rPr lang="zh-CN" altLang="ru-RU" sz="3600" b="1" dirty="0">
                <a:solidFill>
                  <a:srgbClr val="FF0000"/>
                </a:solidFill>
                <a:latin typeface="Arial" panose="020B0604020202020204" pitchFamily="34" charset="0"/>
                <a:ea typeface="楷体_GB2312" pitchFamily="49" charset="-122"/>
              </a:rPr>
              <a:t>思考：</a:t>
            </a:r>
            <a:r>
              <a:rPr lang="zh-CN" altLang="ru-RU" sz="3600" b="1" dirty="0">
                <a:latin typeface="Arial" panose="020B0604020202020204" pitchFamily="34" charset="0"/>
                <a:ea typeface="楷体_GB2312" pitchFamily="49" charset="-122"/>
              </a:rPr>
              <a:t>给文章四个部分各列一标题。</a:t>
            </a:r>
          </a:p>
        </p:txBody>
      </p:sp>
      <p:sp>
        <p:nvSpPr>
          <p:cNvPr id="2132" name="Rectangle 84"/>
          <p:cNvSpPr>
            <a:spLocks noChangeArrowheads="1"/>
          </p:cNvSpPr>
          <p:nvPr/>
        </p:nvSpPr>
        <p:spPr bwMode="auto">
          <a:xfrm>
            <a:off x="4154242" y="4738804"/>
            <a:ext cx="5976937" cy="2041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buSzPct val="100000"/>
            </a:pPr>
            <a:r>
              <a:rPr lang="zh-CN" altLang="ru-RU" sz="3200" b="1" dirty="0">
                <a:latin typeface="楷体_GB2312" pitchFamily="49" charset="-122"/>
                <a:ea typeface="楷体_GB2312" pitchFamily="49" charset="-122"/>
              </a:rPr>
              <a:t>第一部分：进步和成绩。</a:t>
            </a:r>
          </a:p>
          <a:p>
            <a:pPr>
              <a:buSzPct val="100000"/>
            </a:pPr>
            <a:r>
              <a:rPr lang="zh-CN" altLang="ru-RU" sz="3200" b="1" dirty="0">
                <a:latin typeface="楷体_GB2312" pitchFamily="49" charset="-122"/>
                <a:ea typeface="楷体_GB2312" pitchFamily="49" charset="-122"/>
              </a:rPr>
              <a:t>第二部分：存在的缺点。</a:t>
            </a:r>
            <a:br>
              <a:rPr lang="zh-CN" altLang="ru-RU" sz="3200" b="1" dirty="0">
                <a:latin typeface="楷体_GB2312" pitchFamily="49" charset="-122"/>
                <a:ea typeface="楷体_GB2312" pitchFamily="49" charset="-122"/>
              </a:rPr>
            </a:br>
            <a:r>
              <a:rPr lang="zh-CN" altLang="ru-RU" sz="3200" b="1" dirty="0">
                <a:latin typeface="楷体_GB2312" pitchFamily="49" charset="-122"/>
                <a:ea typeface="楷体_GB2312" pitchFamily="49" charset="-122"/>
              </a:rPr>
              <a:t>第三部分：两种对立的态度。</a:t>
            </a:r>
          </a:p>
          <a:p>
            <a:pPr>
              <a:buSzPct val="100000"/>
            </a:pPr>
            <a:r>
              <a:rPr lang="zh-CN" altLang="ru-RU" sz="3200" b="1" dirty="0">
                <a:latin typeface="楷体_GB2312" pitchFamily="49" charset="-122"/>
                <a:ea typeface="楷体_GB2312" pitchFamily="49" charset="-122"/>
              </a:rPr>
              <a:t>第四部分：具体建议。</a:t>
            </a:r>
          </a:p>
        </p:txBody>
      </p:sp>
      <p:pic>
        <p:nvPicPr>
          <p:cNvPr id="2133" name="Picture 85"/>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538" y="3274868"/>
            <a:ext cx="2376488" cy="3357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34" name="Group 86"/>
          <p:cNvGrpSpPr>
            <a:grpSpLocks/>
          </p:cNvGrpSpPr>
          <p:nvPr/>
        </p:nvGrpSpPr>
        <p:grpSpPr bwMode="auto">
          <a:xfrm>
            <a:off x="3558136" y="2620024"/>
            <a:ext cx="9121776" cy="2089150"/>
            <a:chOff x="728" y="1509"/>
            <a:chExt cx="5746" cy="1316"/>
          </a:xfrm>
        </p:grpSpPr>
        <p:sp>
          <p:nvSpPr>
            <p:cNvPr id="2135" name="Rectangle 87"/>
            <p:cNvSpPr>
              <a:spLocks noChangeArrowheads="1"/>
            </p:cNvSpPr>
            <p:nvPr/>
          </p:nvSpPr>
          <p:spPr bwMode="auto">
            <a:xfrm>
              <a:off x="827" y="1538"/>
              <a:ext cx="5647" cy="1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buSzPct val="100000"/>
              </a:pPr>
              <a:r>
                <a:rPr lang="zh-CN" altLang="ru-RU" sz="3200" b="1" dirty="0">
                  <a:solidFill>
                    <a:srgbClr val="FF0000"/>
                  </a:solidFill>
                  <a:latin typeface="楷体_GB2312" pitchFamily="49" charset="-122"/>
                  <a:ea typeface="楷体_GB2312" pitchFamily="49" charset="-122"/>
                </a:rPr>
                <a:t>提示：</a:t>
              </a:r>
              <a:r>
                <a:rPr lang="zh-CN" altLang="ru-RU" sz="3200" b="1" dirty="0">
                  <a:latin typeface="楷体_GB2312" pitchFamily="49" charset="-122"/>
                  <a:ea typeface="楷体_GB2312" pitchFamily="49" charset="-122"/>
                </a:rPr>
                <a:t>内容能涵盖本部分</a:t>
              </a:r>
            </a:p>
            <a:p>
              <a:pPr>
                <a:spcBef>
                  <a:spcPct val="50000"/>
                </a:spcBef>
                <a:buSzPct val="100000"/>
              </a:pPr>
              <a:r>
                <a:rPr lang="zh-CN" altLang="ru-RU" sz="3200" b="1" dirty="0">
                  <a:latin typeface="楷体_GB2312" pitchFamily="49" charset="-122"/>
                  <a:ea typeface="楷体_GB2312" pitchFamily="49" charset="-122"/>
                </a:rPr>
                <a:t>      简练、明确、贴近课文</a:t>
              </a:r>
            </a:p>
            <a:p>
              <a:pPr>
                <a:spcBef>
                  <a:spcPct val="50000"/>
                </a:spcBef>
                <a:buSzPct val="100000"/>
              </a:pPr>
              <a:r>
                <a:rPr lang="zh-CN" altLang="ru-RU" sz="3200" b="1" dirty="0">
                  <a:latin typeface="楷体_GB2312" pitchFamily="49" charset="-122"/>
                  <a:ea typeface="楷体_GB2312" pitchFamily="49" charset="-122"/>
                </a:rPr>
                <a:t>      尽量摘引原词原句</a:t>
              </a:r>
            </a:p>
          </p:txBody>
        </p:sp>
        <p:sp>
          <p:nvSpPr>
            <p:cNvPr id="2136" name="Rectangle 88"/>
            <p:cNvSpPr>
              <a:spLocks noChangeArrowheads="1"/>
            </p:cNvSpPr>
            <p:nvPr/>
          </p:nvSpPr>
          <p:spPr bwMode="auto">
            <a:xfrm>
              <a:off x="728" y="1509"/>
              <a:ext cx="4264" cy="1316"/>
            </a:xfrm>
            <a:prstGeom prst="rect">
              <a:avLst/>
            </a:prstGeom>
            <a:noFill/>
            <a:ln w="38100" cap="flat" algn="ctr">
              <a:solidFill>
                <a:srgbClr val="FF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a:buSzPct val="100000"/>
              </a:pPr>
              <a:endParaRPr lang="zh-CN" altLang="zh-CN">
                <a:latin typeface="Arial" panose="020B0604020202020204" pitchFamily="34" charset="0"/>
                <a:ea typeface="宋体" panose="02010600030101010101" pitchFamily="2" charset="-122"/>
              </a:endParaRPr>
            </a:p>
          </p:txBody>
        </p:sp>
      </p:grpSp>
    </p:spTree>
    <p:extLst>
      <p:ext uri="{BB962C8B-B14F-4D97-AF65-F5344CB8AC3E}">
        <p14:creationId xmlns:p14="http://schemas.microsoft.com/office/powerpoint/2010/main" val="4119300697"/>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childTnLst>
                                    <p:set>
                                      <p:cBhvr additive="base">
                                        <p:cTn id="6" dur="1" fill="hold">
                                          <p:stCondLst>
                                            <p:cond delay="0"/>
                                          </p:stCondLst>
                                        </p:cTn>
                                        <p:tgtEl>
                                          <p:spTgt spid="2134"/>
                                        </p:tgtEl>
                                        <p:attrNameLst>
                                          <p:attrName>style.visibility</p:attrName>
                                        </p:attrNameLst>
                                      </p:cBhvr>
                                      <p:to>
                                        <p:strVal val="visible"/>
                                      </p:to>
                                    </p:set>
                                    <p:animEffect transition="in" filter="blinds(horizontal)">
                                      <p:cBhvr additive="base">
                                        <p:cTn id="7" dur="500"/>
                                        <p:tgtEl>
                                          <p:spTgt spid="2134"/>
                                        </p:tgtEl>
                                      </p:cBhvr>
                                    </p:animEffect>
                                  </p:childTnLst>
                                </p:cTn>
                              </p:par>
                            </p:childTnLst>
                          </p:cTn>
                        </p:par>
                      </p:childTnLst>
                    </p:cTn>
                  </p:par>
                  <p:par>
                    <p:cTn id="8" fill="hold" nodeType="clickPar">
                      <p:stCondLst>
                        <p:cond delay="indefinite"/>
                      </p:stCondLst>
                      <p:childTnLst>
                        <p:par>
                          <p:cTn id="9" fill="hold" nodeType="withGroup">
                            <p:stCondLst>
                              <p:cond delay="indefinite"/>
                            </p:stCondLst>
                          </p:cTn>
                        </p:par>
                        <p:par>
                          <p:cTn id="10" fill="hold" nodeType="afterGroup">
                            <p:stCondLst>
                              <p:cond delay="0"/>
                            </p:stCondLst>
                            <p:childTnLst>
                              <p:par>
                                <p:cTn id="11" presetID="2" presetClass="entr" presetSubtype="4" fill="hold" grpId="0" nodeType="clickEffect">
                                  <p:childTnLst>
                                    <p:set>
                                      <p:cBhvr additive="base">
                                        <p:cTn id="12" dur="1" fill="hold">
                                          <p:stCondLst>
                                            <p:cond delay="0"/>
                                          </p:stCondLst>
                                        </p:cTn>
                                        <p:tgtEl>
                                          <p:spTgt spid="2132"/>
                                        </p:tgtEl>
                                        <p:attrNameLst>
                                          <p:attrName>style.visibility</p:attrName>
                                        </p:attrNameLst>
                                      </p:cBhvr>
                                      <p:to>
                                        <p:strVal val="visible"/>
                                      </p:to>
                                    </p:set>
                                    <p:anim calcmode="lin" valueType="num">
                                      <p:cBhvr additive="base">
                                        <p:cTn id="13" dur="500" fill="hold"/>
                                        <p:tgtEl>
                                          <p:spTgt spid="2132"/>
                                        </p:tgtEl>
                                        <p:attrNameLst>
                                          <p:attrName>ppt_x</p:attrName>
                                        </p:attrNameLst>
                                      </p:cBhvr>
                                      <p:tavLst>
                                        <p:tav tm="0">
                                          <p:val>
                                            <p:strVal val="#ppt_x"/>
                                          </p:val>
                                        </p:tav>
                                        <p:tav tm="100000">
                                          <p:val>
                                            <p:strVal val="#ppt_x"/>
                                          </p:val>
                                        </p:tav>
                                      </p:tavLst>
                                    </p:anim>
                                    <p:anim calcmode="lin" valueType="num">
                                      <p:cBhvr additive="base">
                                        <p:cTn id="14" dur="500" fill="hold"/>
                                        <p:tgtEl>
                                          <p:spTgt spid="21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9" name="Picture 91"/>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60193"/>
            <a:ext cx="11995265" cy="53978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40" name="Rectangle 92"/>
          <p:cNvSpPr>
            <a:spLocks noChangeArrowheads="1"/>
          </p:cNvSpPr>
          <p:nvPr/>
        </p:nvSpPr>
        <p:spPr bwMode="auto">
          <a:xfrm>
            <a:off x="1981200" y="762000"/>
            <a:ext cx="83058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buSzPct val="100000"/>
            </a:pPr>
            <a:endParaRPr kumimoji="1" lang="zh-CN" altLang="zh-CN" sz="3200" b="1">
              <a:latin typeface="Times New Roman" panose="02020603050405020304" pitchFamily="18" charset="0"/>
              <a:ea typeface="楷体" panose="02010609060101010101" pitchFamily="49" charset="-122"/>
            </a:endParaRPr>
          </a:p>
        </p:txBody>
      </p:sp>
      <p:sp>
        <p:nvSpPr>
          <p:cNvPr id="2141" name="Rectangle 93"/>
          <p:cNvSpPr>
            <a:spLocks noChangeArrowheads="1"/>
          </p:cNvSpPr>
          <p:nvPr/>
        </p:nvSpPr>
        <p:spPr bwMode="auto">
          <a:xfrm>
            <a:off x="4113329" y="6211580"/>
            <a:ext cx="1425575"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SzPct val="100000"/>
            </a:pPr>
            <a:r>
              <a:rPr kumimoji="1" lang="zh-CN" altLang="ru-RU" sz="3600" b="1" dirty="0">
                <a:solidFill>
                  <a:srgbClr val="FF0066"/>
                </a:solidFill>
                <a:latin typeface="Times New Roman" panose="02020603050405020304" pitchFamily="18" charset="0"/>
                <a:ea typeface="楷体" panose="02010609060101010101" pitchFamily="49" charset="-122"/>
              </a:rPr>
              <a:t>提议</a:t>
            </a:r>
          </a:p>
        </p:txBody>
      </p:sp>
      <p:sp>
        <p:nvSpPr>
          <p:cNvPr id="2142" name="Rectangle 94"/>
          <p:cNvSpPr>
            <a:spLocks noChangeArrowheads="1"/>
          </p:cNvSpPr>
          <p:nvPr/>
        </p:nvSpPr>
        <p:spPr bwMode="auto">
          <a:xfrm>
            <a:off x="3857105" y="1441759"/>
            <a:ext cx="1681799"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SzPct val="100000"/>
            </a:pPr>
            <a:r>
              <a:rPr kumimoji="1" lang="zh-CN" altLang="ru-RU" sz="3600" b="1" dirty="0">
                <a:solidFill>
                  <a:srgbClr val="FF0066"/>
                </a:solidFill>
                <a:latin typeface="Times New Roman" panose="02020603050405020304" pitchFamily="18" charset="0"/>
                <a:ea typeface="楷体" panose="02010609060101010101" pitchFamily="49" charset="-122"/>
              </a:rPr>
              <a:t>　主张　　　</a:t>
            </a:r>
          </a:p>
        </p:txBody>
      </p:sp>
      <p:sp>
        <p:nvSpPr>
          <p:cNvPr id="2143" name="Rectangle 95"/>
          <p:cNvSpPr>
            <a:spLocks noChangeArrowheads="1"/>
          </p:cNvSpPr>
          <p:nvPr/>
        </p:nvSpPr>
        <p:spPr bwMode="auto">
          <a:xfrm>
            <a:off x="3949816" y="3816838"/>
            <a:ext cx="175260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SzPct val="100000"/>
            </a:pPr>
            <a:r>
              <a:rPr kumimoji="1" lang="zh-CN" altLang="ru-RU" sz="3600" b="1" dirty="0">
                <a:solidFill>
                  <a:srgbClr val="FF0066"/>
                </a:solidFill>
                <a:latin typeface="Times New Roman" panose="02020603050405020304" pitchFamily="18" charset="0"/>
                <a:ea typeface="楷体" panose="02010609060101010101" pitchFamily="49" charset="-122"/>
              </a:rPr>
              <a:t>理由</a:t>
            </a:r>
          </a:p>
        </p:txBody>
      </p:sp>
      <p:sp>
        <p:nvSpPr>
          <p:cNvPr id="2144" name="AutoShape 96"/>
          <p:cNvSpPr>
            <a:spLocks noChangeArrowheads="1"/>
          </p:cNvSpPr>
          <p:nvPr/>
        </p:nvSpPr>
        <p:spPr bwMode="auto">
          <a:xfrm>
            <a:off x="5014556" y="2296514"/>
            <a:ext cx="360362" cy="3743325"/>
          </a:xfrm>
          <a:prstGeom prst="leftBrace">
            <a:avLst>
              <a:gd name="adj1" fmla="val 86564"/>
              <a:gd name="adj2" fmla="val 50000"/>
            </a:avLst>
          </a:prstGeom>
          <a:noFill/>
          <a:ln w="38100" cap="flat"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a:buSzPct val="100000"/>
            </a:pPr>
            <a:endParaRPr lang="zh-CN" altLang="zh-CN">
              <a:latin typeface="Arial" panose="020B0604020202020204" pitchFamily="34" charset="0"/>
              <a:ea typeface="宋体" panose="02010600030101010101" pitchFamily="2" charset="-122"/>
            </a:endParaRPr>
          </a:p>
        </p:txBody>
      </p:sp>
      <p:sp>
        <p:nvSpPr>
          <p:cNvPr id="2145" name="Rectangle 97"/>
          <p:cNvSpPr>
            <a:spLocks noChangeArrowheads="1"/>
          </p:cNvSpPr>
          <p:nvPr/>
        </p:nvSpPr>
        <p:spPr bwMode="auto">
          <a:xfrm>
            <a:off x="5391565" y="2126146"/>
            <a:ext cx="5105400"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buSzPct val="100000"/>
            </a:pPr>
            <a:r>
              <a:rPr kumimoji="1" lang="zh-CN" altLang="ru-RU" sz="3600" b="1" dirty="0">
                <a:solidFill>
                  <a:srgbClr val="FF0000"/>
                </a:solidFill>
                <a:latin typeface="Times New Roman" panose="02020603050405020304" pitchFamily="18" charset="0"/>
                <a:ea typeface="楷体" panose="02010609060101010101" pitchFamily="49" charset="-122"/>
              </a:rPr>
              <a:t>正面：回顾发展的历史（一）阐明改造的重要</a:t>
            </a:r>
          </a:p>
        </p:txBody>
      </p:sp>
      <p:sp>
        <p:nvSpPr>
          <p:cNvPr id="2146" name="Rectangle 98"/>
          <p:cNvSpPr>
            <a:spLocks noChangeArrowheads="1"/>
          </p:cNvSpPr>
          <p:nvPr/>
        </p:nvSpPr>
        <p:spPr bwMode="auto">
          <a:xfrm>
            <a:off x="5443229" y="3477234"/>
            <a:ext cx="5181600" cy="1465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buSzPct val="100000"/>
            </a:pPr>
            <a:r>
              <a:rPr kumimoji="1" lang="zh-CN" altLang="ru-RU" sz="3600" b="1" dirty="0">
                <a:latin typeface="Times New Roman" panose="02020603050405020304" pitchFamily="18" charset="0"/>
                <a:ea typeface="楷体" panose="02010609060101010101" pitchFamily="49" charset="-122"/>
              </a:rPr>
              <a:t>反面：分析存在的缺点</a:t>
            </a:r>
          </a:p>
          <a:p>
            <a:pPr>
              <a:spcBef>
                <a:spcPct val="50000"/>
              </a:spcBef>
              <a:buSzPct val="100000"/>
            </a:pPr>
            <a:r>
              <a:rPr kumimoji="1" lang="zh-CN" altLang="ru-RU" sz="3600" b="1" dirty="0">
                <a:latin typeface="Times New Roman" panose="02020603050405020304" pitchFamily="18" charset="0"/>
                <a:ea typeface="楷体" panose="02010609060101010101" pitchFamily="49" charset="-122"/>
              </a:rPr>
              <a:t>（二）强调改造的必要</a:t>
            </a:r>
          </a:p>
        </p:txBody>
      </p:sp>
      <p:sp>
        <p:nvSpPr>
          <p:cNvPr id="2147" name="Rectangle 99"/>
          <p:cNvSpPr>
            <a:spLocks noChangeArrowheads="1"/>
          </p:cNvSpPr>
          <p:nvPr/>
        </p:nvSpPr>
        <p:spPr bwMode="auto">
          <a:xfrm>
            <a:off x="5443229" y="5046364"/>
            <a:ext cx="5181600" cy="1465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buSzPct val="100000"/>
            </a:pPr>
            <a:r>
              <a:rPr kumimoji="1" lang="zh-CN" altLang="ru-RU" sz="3600" b="1" dirty="0">
                <a:solidFill>
                  <a:srgbClr val="0000FF"/>
                </a:solidFill>
                <a:latin typeface="Times New Roman" panose="02020603050405020304" pitchFamily="18" charset="0"/>
                <a:ea typeface="楷体" panose="02010609060101010101" pitchFamily="49" charset="-122"/>
              </a:rPr>
              <a:t>对比：提示斗争的实质</a:t>
            </a:r>
          </a:p>
          <a:p>
            <a:pPr>
              <a:spcBef>
                <a:spcPct val="50000"/>
              </a:spcBef>
              <a:buSzPct val="100000"/>
            </a:pPr>
            <a:r>
              <a:rPr kumimoji="1" lang="zh-CN" altLang="ru-RU" sz="3600" b="1" dirty="0">
                <a:solidFill>
                  <a:srgbClr val="0000FF"/>
                </a:solidFill>
                <a:latin typeface="Times New Roman" panose="02020603050405020304" pitchFamily="18" charset="0"/>
                <a:ea typeface="楷体" panose="02010609060101010101" pitchFamily="49" charset="-122"/>
              </a:rPr>
              <a:t>（三）突出改造的迫切</a:t>
            </a:r>
          </a:p>
        </p:txBody>
      </p:sp>
      <p:sp>
        <p:nvSpPr>
          <p:cNvPr id="2148" name="Rectangle 100"/>
          <p:cNvSpPr>
            <a:spLocks noChangeArrowheads="1"/>
          </p:cNvSpPr>
          <p:nvPr/>
        </p:nvSpPr>
        <p:spPr bwMode="auto">
          <a:xfrm>
            <a:off x="2498466" y="1431928"/>
            <a:ext cx="167640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buSzPct val="100000"/>
            </a:pPr>
            <a:r>
              <a:rPr kumimoji="1" lang="zh-CN" altLang="ru-RU" sz="3600" b="1" dirty="0">
                <a:latin typeface="Times New Roman" panose="02020603050405020304" pitchFamily="18" charset="0"/>
                <a:ea typeface="楷体" panose="02010609060101010101" pitchFamily="49" charset="-122"/>
              </a:rPr>
              <a:t>引论　</a:t>
            </a:r>
          </a:p>
        </p:txBody>
      </p:sp>
      <p:sp>
        <p:nvSpPr>
          <p:cNvPr id="2149" name="Rectangle 101"/>
          <p:cNvSpPr>
            <a:spLocks noChangeArrowheads="1"/>
          </p:cNvSpPr>
          <p:nvPr/>
        </p:nvSpPr>
        <p:spPr bwMode="auto">
          <a:xfrm>
            <a:off x="2970011" y="3888582"/>
            <a:ext cx="129540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buSzPct val="100000"/>
            </a:pPr>
            <a:r>
              <a:rPr kumimoji="1" lang="zh-CN" altLang="ru-RU" sz="3600" b="1" dirty="0">
                <a:latin typeface="Times New Roman" panose="02020603050405020304" pitchFamily="18" charset="0"/>
                <a:ea typeface="楷体" panose="02010609060101010101" pitchFamily="49" charset="-122"/>
              </a:rPr>
              <a:t>本论</a:t>
            </a:r>
          </a:p>
        </p:txBody>
      </p:sp>
      <p:sp>
        <p:nvSpPr>
          <p:cNvPr id="2150" name="Rectangle 102"/>
          <p:cNvSpPr>
            <a:spLocks noChangeArrowheads="1"/>
          </p:cNvSpPr>
          <p:nvPr/>
        </p:nvSpPr>
        <p:spPr bwMode="auto">
          <a:xfrm>
            <a:off x="2893811" y="6216650"/>
            <a:ext cx="144780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buSzPct val="100000"/>
            </a:pPr>
            <a:r>
              <a:rPr kumimoji="1" lang="zh-CN" altLang="ru-RU" sz="3600" b="1" dirty="0">
                <a:latin typeface="Times New Roman" panose="02020603050405020304" pitchFamily="18" charset="0"/>
                <a:ea typeface="楷体" panose="02010609060101010101" pitchFamily="49" charset="-122"/>
              </a:rPr>
              <a:t>结论</a:t>
            </a:r>
          </a:p>
        </p:txBody>
      </p:sp>
      <p:sp>
        <p:nvSpPr>
          <p:cNvPr id="2151" name="Rectangle 103"/>
          <p:cNvSpPr>
            <a:spLocks noChangeArrowheads="1"/>
          </p:cNvSpPr>
          <p:nvPr/>
        </p:nvSpPr>
        <p:spPr bwMode="auto">
          <a:xfrm>
            <a:off x="5997632" y="1463602"/>
            <a:ext cx="2265219"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buSzPct val="100000"/>
            </a:pPr>
            <a:r>
              <a:rPr lang="zh-CN" altLang="ru-RU" sz="3600" b="1" dirty="0">
                <a:latin typeface="Arial" panose="020B0604020202020204" pitchFamily="34" charset="0"/>
                <a:ea typeface="楷体" panose="02010609060101010101" pitchFamily="49" charset="-122"/>
              </a:rPr>
              <a:t>中心论点</a:t>
            </a:r>
          </a:p>
        </p:txBody>
      </p:sp>
    </p:spTree>
    <p:extLst>
      <p:ext uri="{BB962C8B-B14F-4D97-AF65-F5344CB8AC3E}">
        <p14:creationId xmlns:p14="http://schemas.microsoft.com/office/powerpoint/2010/main" val="3137732503"/>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childTnLst>
                                    <p:set>
                                      <p:cBhvr additive="base">
                                        <p:cTn id="6" dur="1" fill="hold">
                                          <p:stCondLst>
                                            <p:cond delay="0"/>
                                          </p:stCondLst>
                                        </p:cTn>
                                        <p:tgtEl>
                                          <p:spTgt spid="2142"/>
                                        </p:tgtEl>
                                        <p:attrNameLst>
                                          <p:attrName>style.visibility</p:attrName>
                                        </p:attrNameLst>
                                      </p:cBhvr>
                                      <p:to>
                                        <p:strVal val="visible"/>
                                      </p:to>
                                    </p:set>
                                    <p:animEffect transition="in" filter="dissolve">
                                      <p:cBhvr additive="base">
                                        <p:cTn id="7" dur="500"/>
                                        <p:tgtEl>
                                          <p:spTgt spid="2142"/>
                                        </p:tgtEl>
                                      </p:cBhvr>
                                    </p:animEffect>
                                  </p:childTnLst>
                                </p:cTn>
                              </p:par>
                            </p:childTnLst>
                          </p:cTn>
                        </p:par>
                      </p:childTnLst>
                    </p:cTn>
                  </p:par>
                  <p:par>
                    <p:cTn id="8" fill="hold" nodeType="clickPar">
                      <p:stCondLst>
                        <p:cond delay="indefinite"/>
                      </p:stCondLst>
                      <p:childTnLst>
                        <p:par>
                          <p:cTn id="9" fill="hold" nodeType="withGroup">
                            <p:stCondLst>
                              <p:cond delay="indefinite"/>
                            </p:stCondLst>
                          </p:cTn>
                        </p:par>
                        <p:par>
                          <p:cTn id="10" fill="hold" nodeType="afterGroup">
                            <p:stCondLst>
                              <p:cond delay="0"/>
                            </p:stCondLst>
                            <p:childTnLst>
                              <p:par>
                                <p:cTn id="11" presetID="2" presetClass="entr" presetSubtype="4" fill="hold" grpId="0" nodeType="clickEffect">
                                  <p:childTnLst>
                                    <p:set>
                                      <p:cBhvr additive="base">
                                        <p:cTn id="12" dur="1" fill="hold">
                                          <p:stCondLst>
                                            <p:cond delay="0"/>
                                          </p:stCondLst>
                                        </p:cTn>
                                        <p:tgtEl>
                                          <p:spTgt spid="2148"/>
                                        </p:tgtEl>
                                        <p:attrNameLst>
                                          <p:attrName>style.visibility</p:attrName>
                                        </p:attrNameLst>
                                      </p:cBhvr>
                                      <p:to>
                                        <p:strVal val="visible"/>
                                      </p:to>
                                    </p:set>
                                    <p:anim calcmode="lin" valueType="num">
                                      <p:cBhvr additive="base">
                                        <p:cTn id="13" dur="500" fill="hold"/>
                                        <p:tgtEl>
                                          <p:spTgt spid="2148"/>
                                        </p:tgtEl>
                                        <p:attrNameLst>
                                          <p:attrName>ppt_x</p:attrName>
                                        </p:attrNameLst>
                                      </p:cBhvr>
                                      <p:tavLst>
                                        <p:tav tm="0">
                                          <p:val>
                                            <p:strVal val="#ppt_x"/>
                                          </p:val>
                                        </p:tav>
                                        <p:tav tm="100000">
                                          <p:val>
                                            <p:strVal val="#ppt_x"/>
                                          </p:val>
                                        </p:tav>
                                      </p:tavLst>
                                    </p:anim>
                                    <p:anim calcmode="lin" valueType="num">
                                      <p:cBhvr additive="base">
                                        <p:cTn id="14" dur="500" fill="hold"/>
                                        <p:tgtEl>
                                          <p:spTgt spid="214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indefinite"/>
                            </p:stCondLst>
                          </p:cTn>
                        </p:par>
                        <p:par>
                          <p:cTn id="17" fill="hold" nodeType="afterGroup">
                            <p:stCondLst>
                              <p:cond delay="0"/>
                            </p:stCondLst>
                            <p:childTnLst>
                              <p:par>
                                <p:cTn id="18" presetID="1" presetClass="entr" presetSubtype="0" fill="hold" grpId="0" nodeType="clickEffect">
                                  <p:childTnLst>
                                    <p:set>
                                      <p:cBhvr additive="base">
                                        <p:cTn id="19" dur="1" fill="hold">
                                          <p:stCondLst>
                                            <p:cond delay="499"/>
                                          </p:stCondLst>
                                        </p:cTn>
                                        <p:tgtEl>
                                          <p:spTgt spid="2143"/>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indefinite"/>
                            </p:stCondLst>
                          </p:cTn>
                        </p:par>
                        <p:par>
                          <p:cTn id="22" fill="hold" nodeType="afterGroup">
                            <p:stCondLst>
                              <p:cond delay="0"/>
                            </p:stCondLst>
                            <p:childTnLst>
                              <p:par>
                                <p:cTn id="23" presetID="2" presetClass="entr" presetSubtype="4" fill="hold" grpId="0" nodeType="clickEffect">
                                  <p:childTnLst>
                                    <p:set>
                                      <p:cBhvr additive="base">
                                        <p:cTn id="24" dur="1" fill="hold">
                                          <p:stCondLst>
                                            <p:cond delay="0"/>
                                          </p:stCondLst>
                                        </p:cTn>
                                        <p:tgtEl>
                                          <p:spTgt spid="2149"/>
                                        </p:tgtEl>
                                        <p:attrNameLst>
                                          <p:attrName>style.visibility</p:attrName>
                                        </p:attrNameLst>
                                      </p:cBhvr>
                                      <p:to>
                                        <p:strVal val="visible"/>
                                      </p:to>
                                    </p:set>
                                    <p:anim calcmode="lin" valueType="num">
                                      <p:cBhvr additive="base">
                                        <p:cTn id="25" dur="500" fill="hold"/>
                                        <p:tgtEl>
                                          <p:spTgt spid="2149"/>
                                        </p:tgtEl>
                                        <p:attrNameLst>
                                          <p:attrName>ppt_x</p:attrName>
                                        </p:attrNameLst>
                                      </p:cBhvr>
                                      <p:tavLst>
                                        <p:tav tm="0">
                                          <p:val>
                                            <p:strVal val="#ppt_x"/>
                                          </p:val>
                                        </p:tav>
                                        <p:tav tm="100000">
                                          <p:val>
                                            <p:strVal val="#ppt_x"/>
                                          </p:val>
                                        </p:tav>
                                      </p:tavLst>
                                    </p:anim>
                                    <p:anim calcmode="lin" valueType="num">
                                      <p:cBhvr additive="base">
                                        <p:cTn id="26" dur="500" fill="hold"/>
                                        <p:tgtEl>
                                          <p:spTgt spid="2149"/>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indefinite"/>
                            </p:stCondLst>
                          </p:cTn>
                        </p:par>
                        <p:par>
                          <p:cTn id="29" fill="hold" nodeType="afterGroup">
                            <p:stCondLst>
                              <p:cond delay="0"/>
                            </p:stCondLst>
                            <p:childTnLst>
                              <p:par>
                                <p:cTn id="30" presetID="9" presetClass="entr" presetSubtype="0" fill="hold" grpId="0" nodeType="clickEffect">
                                  <p:childTnLst>
                                    <p:set>
                                      <p:cBhvr additive="base">
                                        <p:cTn id="31" dur="1" fill="hold">
                                          <p:stCondLst>
                                            <p:cond delay="0"/>
                                          </p:stCondLst>
                                        </p:cTn>
                                        <p:tgtEl>
                                          <p:spTgt spid="2141"/>
                                        </p:tgtEl>
                                        <p:attrNameLst>
                                          <p:attrName>style.visibility</p:attrName>
                                        </p:attrNameLst>
                                      </p:cBhvr>
                                      <p:to>
                                        <p:strVal val="visible"/>
                                      </p:to>
                                    </p:set>
                                    <p:animEffect transition="in" filter="dissolve">
                                      <p:cBhvr additive="base">
                                        <p:cTn id="32" dur="500"/>
                                        <p:tgtEl>
                                          <p:spTgt spid="2141"/>
                                        </p:tgtEl>
                                      </p:cBhvr>
                                    </p:animEffect>
                                  </p:childTnLst>
                                </p:cTn>
                              </p:par>
                            </p:childTnLst>
                          </p:cTn>
                        </p:par>
                      </p:childTnLst>
                    </p:cTn>
                  </p:par>
                  <p:par>
                    <p:cTn id="33" fill="hold" nodeType="clickPar">
                      <p:stCondLst>
                        <p:cond delay="indefinite"/>
                      </p:stCondLst>
                      <p:childTnLst>
                        <p:par>
                          <p:cTn id="34" fill="hold" nodeType="withGroup">
                            <p:stCondLst>
                              <p:cond delay="indefinite"/>
                            </p:stCondLst>
                          </p:cTn>
                        </p:par>
                        <p:par>
                          <p:cTn id="35" fill="hold" nodeType="afterGroup">
                            <p:stCondLst>
                              <p:cond delay="0"/>
                            </p:stCondLst>
                            <p:childTnLst>
                              <p:par>
                                <p:cTn id="36" presetID="2" presetClass="entr" presetSubtype="4" fill="hold" grpId="0" nodeType="clickEffect">
                                  <p:childTnLst>
                                    <p:set>
                                      <p:cBhvr additive="base">
                                        <p:cTn id="37" dur="1" fill="hold">
                                          <p:stCondLst>
                                            <p:cond delay="0"/>
                                          </p:stCondLst>
                                        </p:cTn>
                                        <p:tgtEl>
                                          <p:spTgt spid="2150"/>
                                        </p:tgtEl>
                                        <p:attrNameLst>
                                          <p:attrName>style.visibility</p:attrName>
                                        </p:attrNameLst>
                                      </p:cBhvr>
                                      <p:to>
                                        <p:strVal val="visible"/>
                                      </p:to>
                                    </p:set>
                                    <p:anim calcmode="lin" valueType="num">
                                      <p:cBhvr additive="base">
                                        <p:cTn id="38" dur="500" fill="hold"/>
                                        <p:tgtEl>
                                          <p:spTgt spid="2150"/>
                                        </p:tgtEl>
                                        <p:attrNameLst>
                                          <p:attrName>ppt_x</p:attrName>
                                        </p:attrNameLst>
                                      </p:cBhvr>
                                      <p:tavLst>
                                        <p:tav tm="0">
                                          <p:val>
                                            <p:strVal val="#ppt_x"/>
                                          </p:val>
                                        </p:tav>
                                        <p:tav tm="100000">
                                          <p:val>
                                            <p:strVal val="#ppt_x"/>
                                          </p:val>
                                        </p:tav>
                                      </p:tavLst>
                                    </p:anim>
                                    <p:anim calcmode="lin" valueType="num">
                                      <p:cBhvr additive="base">
                                        <p:cTn id="39" dur="500" fill="hold"/>
                                        <p:tgtEl>
                                          <p:spTgt spid="2150"/>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indefinite"/>
                            </p:stCondLst>
                          </p:cTn>
                        </p:par>
                        <p:par>
                          <p:cTn id="42" fill="hold" nodeType="afterGroup">
                            <p:stCondLst>
                              <p:cond delay="0"/>
                            </p:stCondLst>
                            <p:childTnLst>
                              <p:par>
                                <p:cTn id="43" presetID="3" presetClass="entr" presetSubtype="10" fill="hold" grpId="0" nodeType="clickEffect">
                                  <p:childTnLst>
                                    <p:set>
                                      <p:cBhvr additive="base">
                                        <p:cTn id="44" dur="1" fill="hold">
                                          <p:stCondLst>
                                            <p:cond delay="0"/>
                                          </p:stCondLst>
                                        </p:cTn>
                                        <p:tgtEl>
                                          <p:spTgt spid="2151"/>
                                        </p:tgtEl>
                                        <p:attrNameLst>
                                          <p:attrName>style.visibility</p:attrName>
                                        </p:attrNameLst>
                                      </p:cBhvr>
                                      <p:to>
                                        <p:strVal val="visible"/>
                                      </p:to>
                                    </p:set>
                                    <p:animEffect transition="in" filter="blinds(horizontal)">
                                      <p:cBhvr additive="base">
                                        <p:cTn id="45" dur="500"/>
                                        <p:tgtEl>
                                          <p:spTgt spid="2151"/>
                                        </p:tgtEl>
                                      </p:cBhvr>
                                    </p:animEffect>
                                  </p:childTnLst>
                                </p:cTn>
                              </p:par>
                            </p:childTnLst>
                          </p:cTn>
                        </p:par>
                      </p:childTnLst>
                    </p:cTn>
                  </p:par>
                  <p:par>
                    <p:cTn id="46" fill="hold" nodeType="clickPar">
                      <p:stCondLst>
                        <p:cond delay="indefinite"/>
                      </p:stCondLst>
                      <p:childTnLst>
                        <p:par>
                          <p:cTn id="47" fill="hold" nodeType="withGroup">
                            <p:stCondLst>
                              <p:cond delay="indefinite"/>
                            </p:stCondLst>
                          </p:cTn>
                        </p:par>
                        <p:par>
                          <p:cTn id="48" fill="hold" nodeType="afterGroup">
                            <p:stCondLst>
                              <p:cond delay="0"/>
                            </p:stCondLst>
                            <p:childTnLst>
                              <p:par>
                                <p:cTn id="49" presetID="1" presetClass="entr" presetSubtype="0" fill="hold" nodeType="clickEffect">
                                  <p:childTnLst>
                                    <p:set>
                                      <p:cBhvr additive="base">
                                        <p:cTn id="50" dur="1" fill="hold">
                                          <p:stCondLst>
                                            <p:cond delay="499"/>
                                          </p:stCondLst>
                                        </p:cTn>
                                        <p:tgtEl>
                                          <p:spTgt spid="2144"/>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indefinite"/>
                            </p:stCondLst>
                          </p:cTn>
                        </p:par>
                        <p:par>
                          <p:cTn id="53" fill="hold" nodeType="afterGroup">
                            <p:stCondLst>
                              <p:cond delay="0"/>
                            </p:stCondLst>
                            <p:childTnLst>
                              <p:par>
                                <p:cTn id="54" presetID="5" presetClass="entr" presetSubtype="10" fill="hold" grpId="0" nodeType="clickEffect">
                                  <p:childTnLst>
                                    <p:set>
                                      <p:cBhvr additive="base">
                                        <p:cTn id="55" dur="1" fill="hold">
                                          <p:stCondLst>
                                            <p:cond delay="0"/>
                                          </p:stCondLst>
                                        </p:cTn>
                                        <p:tgtEl>
                                          <p:spTgt spid="2145"/>
                                        </p:tgtEl>
                                        <p:attrNameLst>
                                          <p:attrName>style.visibility</p:attrName>
                                        </p:attrNameLst>
                                      </p:cBhvr>
                                      <p:to>
                                        <p:strVal val="visible"/>
                                      </p:to>
                                    </p:set>
                                    <p:animEffect transition="in" filter="checkerboard(across)">
                                      <p:cBhvr additive="base">
                                        <p:cTn id="56" dur="500"/>
                                        <p:tgtEl>
                                          <p:spTgt spid="2145"/>
                                        </p:tgtEl>
                                      </p:cBhvr>
                                    </p:animEffect>
                                  </p:childTnLst>
                                </p:cTn>
                              </p:par>
                            </p:childTnLst>
                          </p:cTn>
                        </p:par>
                      </p:childTnLst>
                    </p:cTn>
                  </p:par>
                  <p:par>
                    <p:cTn id="57" fill="hold" nodeType="clickPar">
                      <p:stCondLst>
                        <p:cond delay="indefinite"/>
                      </p:stCondLst>
                      <p:childTnLst>
                        <p:par>
                          <p:cTn id="58" fill="hold" nodeType="withGroup">
                            <p:stCondLst>
                              <p:cond delay="indefinite"/>
                            </p:stCondLst>
                          </p:cTn>
                        </p:par>
                        <p:par>
                          <p:cTn id="59" fill="hold" nodeType="afterGroup">
                            <p:stCondLst>
                              <p:cond delay="0"/>
                            </p:stCondLst>
                            <p:childTnLst>
                              <p:par>
                                <p:cTn id="60" presetID="4" presetClass="entr" presetSubtype="16" fill="hold" grpId="0" nodeType="clickEffect">
                                  <p:childTnLst>
                                    <p:set>
                                      <p:cBhvr additive="base">
                                        <p:cTn id="61" dur="1" fill="hold">
                                          <p:stCondLst>
                                            <p:cond delay="0"/>
                                          </p:stCondLst>
                                        </p:cTn>
                                        <p:tgtEl>
                                          <p:spTgt spid="2146"/>
                                        </p:tgtEl>
                                        <p:attrNameLst>
                                          <p:attrName>style.visibility</p:attrName>
                                        </p:attrNameLst>
                                      </p:cBhvr>
                                      <p:to>
                                        <p:strVal val="visible"/>
                                      </p:to>
                                    </p:set>
                                    <p:animEffect transition="in" filter="box(in)">
                                      <p:cBhvr additive="base">
                                        <p:cTn id="62" dur="500"/>
                                        <p:tgtEl>
                                          <p:spTgt spid="2146"/>
                                        </p:tgtEl>
                                      </p:cBhvr>
                                    </p:animEffect>
                                  </p:childTnLst>
                                </p:cTn>
                              </p:par>
                            </p:childTnLst>
                          </p:cTn>
                        </p:par>
                      </p:childTnLst>
                    </p:cTn>
                  </p:par>
                  <p:par>
                    <p:cTn id="63" fill="hold" nodeType="clickPar">
                      <p:stCondLst>
                        <p:cond delay="indefinite"/>
                      </p:stCondLst>
                      <p:childTnLst>
                        <p:par>
                          <p:cTn id="64" fill="hold" nodeType="withGroup">
                            <p:stCondLst>
                              <p:cond delay="indefinite"/>
                            </p:stCondLst>
                          </p:cTn>
                        </p:par>
                        <p:par>
                          <p:cTn id="65" fill="hold" nodeType="afterGroup">
                            <p:stCondLst>
                              <p:cond delay="0"/>
                            </p:stCondLst>
                            <p:childTnLst>
                              <p:par>
                                <p:cTn id="66" presetID="5" presetClass="entr" presetSubtype="10" fill="hold" grpId="0" nodeType="clickEffect">
                                  <p:childTnLst>
                                    <p:set>
                                      <p:cBhvr additive="base">
                                        <p:cTn id="67" dur="1" fill="hold">
                                          <p:stCondLst>
                                            <p:cond delay="0"/>
                                          </p:stCondLst>
                                        </p:cTn>
                                        <p:tgtEl>
                                          <p:spTgt spid="2147"/>
                                        </p:tgtEl>
                                        <p:attrNameLst>
                                          <p:attrName>style.visibility</p:attrName>
                                        </p:attrNameLst>
                                      </p:cBhvr>
                                      <p:to>
                                        <p:strVal val="visible"/>
                                      </p:to>
                                    </p:set>
                                    <p:animEffect transition="in" filter="checkerboard(across)">
                                      <p:cBhvr additive="base">
                                        <p:cTn id="68" dur="500"/>
                                        <p:tgtEl>
                                          <p:spTgt spid="2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1" grpId="0" animBg="1"/>
      <p:bldP spid="2142" grpId="0" animBg="1"/>
      <p:bldP spid="2143" grpId="0" animBg="1"/>
      <p:bldP spid="2145" grpId="0" animBg="1"/>
      <p:bldP spid="2146" grpId="0" animBg="1"/>
      <p:bldP spid="2147" grpId="0" animBg="1"/>
      <p:bldP spid="2148" grpId="0" animBg="1"/>
      <p:bldP spid="2149" grpId="0" animBg="1"/>
      <p:bldP spid="2150" grpId="0" animBg="1"/>
      <p:bldP spid="21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969" y="1546166"/>
            <a:ext cx="10341033" cy="53118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1" name="Rectangle 3"/>
          <p:cNvSpPr>
            <a:spLocks noChangeArrowheads="1"/>
          </p:cNvSpPr>
          <p:nvPr/>
        </p:nvSpPr>
        <p:spPr bwMode="auto">
          <a:xfrm>
            <a:off x="2063749" y="2897952"/>
            <a:ext cx="7991475" cy="2608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buSzPct val="100000"/>
            </a:pPr>
            <a:r>
              <a:rPr lang="ru-RU" altLang="zh-CN" sz="6600" b="1" dirty="0">
                <a:solidFill>
                  <a:schemeClr val="bg1"/>
                </a:solidFill>
                <a:latin typeface="Arial" panose="020B0604020202020204" pitchFamily="34" charset="0"/>
                <a:ea typeface="楷体" panose="02010609060101010101" pitchFamily="49" charset="-122"/>
              </a:rPr>
              <a:t> 《</a:t>
            </a:r>
            <a:r>
              <a:rPr lang="zh-CN" altLang="ru-RU" sz="6600" b="1" dirty="0">
                <a:solidFill>
                  <a:schemeClr val="bg1"/>
                </a:solidFill>
                <a:latin typeface="Arial" panose="020B0604020202020204" pitchFamily="34" charset="0"/>
                <a:ea typeface="楷体" panose="02010609060101010101" pitchFamily="49" charset="-122"/>
              </a:rPr>
              <a:t>改造我们的学习</a:t>
            </a:r>
            <a:r>
              <a:rPr lang="ru-RU" altLang="zh-CN" sz="6600" b="1" dirty="0">
                <a:solidFill>
                  <a:schemeClr val="bg1"/>
                </a:solidFill>
                <a:latin typeface="Arial" panose="020B0604020202020204" pitchFamily="34" charset="0"/>
                <a:ea typeface="楷体" panose="02010609060101010101" pitchFamily="49" charset="-122"/>
              </a:rPr>
              <a:t>》</a:t>
            </a:r>
          </a:p>
          <a:p>
            <a:pPr>
              <a:spcBef>
                <a:spcPct val="50000"/>
              </a:spcBef>
              <a:buSzPct val="100000"/>
            </a:pPr>
            <a:r>
              <a:rPr lang="ru-RU" altLang="zh-CN" sz="6600" b="1" dirty="0">
                <a:solidFill>
                  <a:schemeClr val="bg1"/>
                </a:solidFill>
                <a:latin typeface="Arial" panose="020B0604020202020204" pitchFamily="34" charset="0"/>
                <a:ea typeface="楷体" panose="02010609060101010101" pitchFamily="49" charset="-122"/>
              </a:rPr>
              <a:t>            </a:t>
            </a:r>
            <a:r>
              <a:rPr lang="zh-CN" altLang="ru-RU" sz="5400" b="1" dirty="0">
                <a:solidFill>
                  <a:schemeClr val="bg1"/>
                </a:solidFill>
                <a:latin typeface="Arial" panose="020B0604020202020204" pitchFamily="34" charset="0"/>
                <a:ea typeface="楷体" panose="02010609060101010101" pitchFamily="49" charset="-122"/>
              </a:rPr>
              <a:t>毛泽东</a:t>
            </a:r>
          </a:p>
        </p:txBody>
      </p:sp>
      <p:sp>
        <p:nvSpPr>
          <p:cNvPr id="2052" name="Oval 4"/>
          <p:cNvSpPr>
            <a:spLocks noChangeArrowheads="1"/>
          </p:cNvSpPr>
          <p:nvPr/>
        </p:nvSpPr>
        <p:spPr bwMode="auto">
          <a:xfrm>
            <a:off x="1703388" y="188913"/>
            <a:ext cx="2557462" cy="576262"/>
          </a:xfrm>
          <a:prstGeom prst="ellipse">
            <a:avLst/>
          </a:prstGeom>
          <a:solidFill>
            <a:srgbClr val="FF6600"/>
          </a:solidFill>
          <a:ln>
            <a:noFill/>
          </a:ln>
          <a:effectLst/>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SzPct val="100000"/>
            </a:pPr>
            <a:r>
              <a:rPr kumimoji="1" lang="zh-CN" altLang="ru-RU" sz="4400" b="1">
                <a:latin typeface="Times New Roman" panose="02020603050405020304" pitchFamily="18" charset="0"/>
                <a:ea typeface="华文行楷" panose="02010800040101010101" pitchFamily="2" charset="-122"/>
              </a:rPr>
              <a:t>教学设计</a:t>
            </a:r>
          </a:p>
        </p:txBody>
      </p:sp>
    </p:spTree>
    <p:extLst>
      <p:ext uri="{BB962C8B-B14F-4D97-AF65-F5344CB8AC3E}">
        <p14:creationId xmlns:p14="http://schemas.microsoft.com/office/powerpoint/2010/main" val="3982395433"/>
      </p:ext>
    </p:extLst>
  </p:cSld>
  <p:clrMapOvr>
    <a:masterClrMapping/>
  </p:clrMapOvr>
  <p:transition>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4" name="Picture 106"/>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273" y="1539874"/>
            <a:ext cx="10399221" cy="53181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5" name="Rectangle 107"/>
          <p:cNvSpPr>
            <a:spLocks noChangeArrowheads="1"/>
          </p:cNvSpPr>
          <p:nvPr/>
        </p:nvSpPr>
        <p:spPr bwMode="auto">
          <a:xfrm>
            <a:off x="1793051" y="2297573"/>
            <a:ext cx="8215472" cy="283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buSzPct val="100000"/>
            </a:pPr>
            <a:r>
              <a:rPr lang="ru-RU" altLang="zh-CN" sz="3600" b="1" dirty="0">
                <a:latin typeface="Arial" panose="020B0604020202020204" pitchFamily="34" charset="0"/>
                <a:ea typeface="楷体" panose="02010609060101010101" pitchFamily="49" charset="-122"/>
              </a:rPr>
              <a:t>       </a:t>
            </a:r>
            <a:r>
              <a:rPr lang="zh-CN" altLang="ru-RU" sz="4000" b="1" dirty="0">
                <a:latin typeface="Arial" panose="020B0604020202020204" pitchFamily="34" charset="0"/>
                <a:ea typeface="楷体" panose="02010609060101010101" pitchFamily="49" charset="-122"/>
              </a:rPr>
              <a:t>本文的语言通俗、具体、明确，多使用口语、群众习见的俗语来说明问题；有时为了表达的需要，又夹杂着一些成语甚至文言词语，使文章显得生动、活泼。请找出这些语段。</a:t>
            </a:r>
            <a:endParaRPr lang="zh-CN" altLang="ru-RU" sz="3600" b="1" dirty="0">
              <a:latin typeface="Arial" panose="020B0604020202020204" pitchFamily="34" charset="0"/>
              <a:ea typeface="楷体" panose="02010609060101010101" pitchFamily="49" charset="-122"/>
            </a:endParaRPr>
          </a:p>
        </p:txBody>
      </p:sp>
    </p:spTree>
    <p:extLst>
      <p:ext uri="{BB962C8B-B14F-4D97-AF65-F5344CB8AC3E}">
        <p14:creationId xmlns:p14="http://schemas.microsoft.com/office/powerpoint/2010/main" val="527460315"/>
      </p:ext>
    </p:extLst>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8" name="Picture 110"/>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775" y="1565418"/>
            <a:ext cx="10188401" cy="52925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9" name="Rectangle 111"/>
          <p:cNvSpPr>
            <a:spLocks noChangeArrowheads="1"/>
          </p:cNvSpPr>
          <p:nvPr/>
        </p:nvSpPr>
        <p:spPr bwMode="auto">
          <a:xfrm>
            <a:off x="1784871" y="1495894"/>
            <a:ext cx="3097213"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buSzPct val="100000"/>
            </a:pPr>
            <a:r>
              <a:rPr kumimoji="1" lang="zh-CN" altLang="ru-RU" sz="4400" b="1" dirty="0">
                <a:solidFill>
                  <a:srgbClr val="FF0000"/>
                </a:solidFill>
                <a:latin typeface="楷体_GB2312" pitchFamily="49" charset="-122"/>
                <a:ea typeface="楷体_GB2312" pitchFamily="49" charset="-122"/>
              </a:rPr>
              <a:t>语言特色</a:t>
            </a:r>
          </a:p>
        </p:txBody>
      </p:sp>
      <p:sp>
        <p:nvSpPr>
          <p:cNvPr id="2160" name="Rectangle 112"/>
          <p:cNvSpPr>
            <a:spLocks noChangeArrowheads="1"/>
          </p:cNvSpPr>
          <p:nvPr/>
        </p:nvSpPr>
        <p:spPr bwMode="auto">
          <a:xfrm>
            <a:off x="5119946" y="1943279"/>
            <a:ext cx="4148051"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buSzPct val="100000"/>
            </a:pPr>
            <a:r>
              <a:rPr kumimoji="1" lang="ru-RU" altLang="zh-CN" sz="4000" b="1" dirty="0">
                <a:solidFill>
                  <a:schemeClr val="accent2"/>
                </a:solidFill>
                <a:latin typeface="楷体_GB2312" pitchFamily="49" charset="-122"/>
                <a:ea typeface="楷体_GB2312" pitchFamily="49" charset="-122"/>
              </a:rPr>
              <a:t>☆</a:t>
            </a:r>
            <a:r>
              <a:rPr kumimoji="1" lang="zh-CN" altLang="ru-RU" sz="4000" b="1" dirty="0">
                <a:solidFill>
                  <a:srgbClr val="CC3300"/>
                </a:solidFill>
                <a:latin typeface="楷体_GB2312" pitchFamily="49" charset="-122"/>
                <a:ea typeface="楷体_GB2312" pitchFamily="49" charset="-122"/>
              </a:rPr>
              <a:t>语言的准确性</a:t>
            </a:r>
          </a:p>
        </p:txBody>
      </p:sp>
      <p:sp>
        <p:nvSpPr>
          <p:cNvPr id="2161" name="Rectangle 113"/>
          <p:cNvSpPr>
            <a:spLocks noChangeArrowheads="1"/>
          </p:cNvSpPr>
          <p:nvPr/>
        </p:nvSpPr>
        <p:spPr bwMode="auto">
          <a:xfrm>
            <a:off x="3803072" y="3712369"/>
            <a:ext cx="67818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buSzPct val="100000"/>
            </a:pPr>
            <a:r>
              <a:rPr kumimoji="1" lang="ru-RU" altLang="zh-CN" sz="4000" b="1" dirty="0">
                <a:solidFill>
                  <a:schemeClr val="accent2"/>
                </a:solidFill>
                <a:latin typeface="楷体_GB2312" pitchFamily="49" charset="-122"/>
                <a:ea typeface="楷体_GB2312" pitchFamily="49" charset="-122"/>
              </a:rPr>
              <a:t>     ☆</a:t>
            </a:r>
            <a:r>
              <a:rPr kumimoji="1" lang="zh-CN" altLang="ru-RU" sz="4000" b="1" dirty="0">
                <a:solidFill>
                  <a:srgbClr val="CC3300"/>
                </a:solidFill>
                <a:latin typeface="楷体_GB2312" pitchFamily="49" charset="-122"/>
                <a:ea typeface="楷体_GB2312" pitchFamily="49" charset="-122"/>
              </a:rPr>
              <a:t>语言的鲜明性</a:t>
            </a:r>
          </a:p>
        </p:txBody>
      </p:sp>
      <p:sp>
        <p:nvSpPr>
          <p:cNvPr id="2162" name="Rectangle 114"/>
          <p:cNvSpPr>
            <a:spLocks noChangeArrowheads="1"/>
          </p:cNvSpPr>
          <p:nvPr/>
        </p:nvSpPr>
        <p:spPr bwMode="auto">
          <a:xfrm>
            <a:off x="5062769" y="5521183"/>
            <a:ext cx="67818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buSzPct val="100000"/>
            </a:pPr>
            <a:r>
              <a:rPr kumimoji="1" lang="ru-RU" altLang="zh-CN" sz="4000" b="1" dirty="0">
                <a:solidFill>
                  <a:schemeClr val="accent2"/>
                </a:solidFill>
                <a:latin typeface="楷体_GB2312" pitchFamily="49" charset="-122"/>
                <a:ea typeface="楷体_GB2312" pitchFamily="49" charset="-122"/>
              </a:rPr>
              <a:t>☆</a:t>
            </a:r>
            <a:r>
              <a:rPr kumimoji="1" lang="zh-CN" altLang="ru-RU" sz="4000" b="1" dirty="0">
                <a:solidFill>
                  <a:srgbClr val="CC3300"/>
                </a:solidFill>
                <a:latin typeface="楷体_GB2312" pitchFamily="49" charset="-122"/>
                <a:ea typeface="楷体_GB2312" pitchFamily="49" charset="-122"/>
              </a:rPr>
              <a:t>语言的生动性</a:t>
            </a:r>
          </a:p>
        </p:txBody>
      </p:sp>
      <p:sp>
        <p:nvSpPr>
          <p:cNvPr id="2163" name="Rectangle 115"/>
          <p:cNvSpPr>
            <a:spLocks noChangeArrowheads="1"/>
          </p:cNvSpPr>
          <p:nvPr/>
        </p:nvSpPr>
        <p:spPr bwMode="auto">
          <a:xfrm>
            <a:off x="7116214" y="2838125"/>
            <a:ext cx="338455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buSzPct val="100000"/>
            </a:pPr>
            <a:r>
              <a:rPr lang="zh-CN" altLang="ru-RU" sz="3600" b="1" dirty="0">
                <a:latin typeface="楷体_GB2312" pitchFamily="49" charset="-122"/>
                <a:ea typeface="楷体_GB2312" pitchFamily="49" charset="-122"/>
              </a:rPr>
              <a:t>用词恰当</a:t>
            </a:r>
          </a:p>
        </p:txBody>
      </p:sp>
      <p:sp>
        <p:nvSpPr>
          <p:cNvPr id="2164" name="Rectangle 116"/>
          <p:cNvSpPr>
            <a:spLocks noChangeArrowheads="1"/>
          </p:cNvSpPr>
          <p:nvPr/>
        </p:nvSpPr>
        <p:spPr bwMode="auto">
          <a:xfrm>
            <a:off x="6600825" y="4767843"/>
            <a:ext cx="4643438"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buSzPct val="100000"/>
            </a:pPr>
            <a:r>
              <a:rPr lang="zh-CN" altLang="ru-RU" sz="3600" b="1" dirty="0">
                <a:latin typeface="楷体_GB2312" pitchFamily="49" charset="-122"/>
                <a:ea typeface="楷体_GB2312" pitchFamily="49" charset="-122"/>
              </a:rPr>
              <a:t>善于进行正反对比</a:t>
            </a:r>
          </a:p>
        </p:txBody>
      </p:sp>
    </p:spTree>
    <p:extLst>
      <p:ext uri="{BB962C8B-B14F-4D97-AF65-F5344CB8AC3E}">
        <p14:creationId xmlns:p14="http://schemas.microsoft.com/office/powerpoint/2010/main" val="4134763094"/>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childTnLst>
                                    <p:set>
                                      <p:cBhvr additive="base">
                                        <p:cTn id="6" dur="1" fill="hold">
                                          <p:stCondLst>
                                            <p:cond delay="0"/>
                                          </p:stCondLst>
                                        </p:cTn>
                                        <p:tgtEl>
                                          <p:spTgt spid="2160"/>
                                        </p:tgtEl>
                                        <p:attrNameLst>
                                          <p:attrName>style.visibility</p:attrName>
                                        </p:attrNameLst>
                                      </p:cBhvr>
                                      <p:to>
                                        <p:strVal val="visible"/>
                                      </p:to>
                                    </p:set>
                                    <p:anim calcmode="lin" valueType="num">
                                      <p:cBhvr additive="base">
                                        <p:cTn id="7" dur="500" fill="hold"/>
                                        <p:tgtEl>
                                          <p:spTgt spid="2160"/>
                                        </p:tgtEl>
                                        <p:attrNameLst>
                                          <p:attrName>ppt_x</p:attrName>
                                        </p:attrNameLst>
                                      </p:cBhvr>
                                      <p:tavLst>
                                        <p:tav tm="0">
                                          <p:val>
                                            <p:strVal val="#ppt_x"/>
                                          </p:val>
                                        </p:tav>
                                        <p:tav tm="100000">
                                          <p:val>
                                            <p:strVal val="#ppt_x"/>
                                          </p:val>
                                        </p:tav>
                                      </p:tavLst>
                                    </p:anim>
                                    <p:anim calcmode="lin" valueType="num">
                                      <p:cBhvr additive="base">
                                        <p:cTn id="8" dur="500" fill="hold"/>
                                        <p:tgtEl>
                                          <p:spTgt spid="216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indefinite"/>
                            </p:stCondLst>
                          </p:cTn>
                        </p:par>
                        <p:par>
                          <p:cTn id="11" fill="hold" nodeType="afterGroup">
                            <p:stCondLst>
                              <p:cond delay="0"/>
                            </p:stCondLst>
                            <p:childTnLst>
                              <p:par>
                                <p:cTn id="12" presetID="7" presetClass="entr" presetSubtype="4" fill="hold" grpId="0" nodeType="clickEffect">
                                  <p:childTnLst>
                                    <p:set>
                                      <p:cBhvr additive="base">
                                        <p:cTn id="13" dur="1" fill="hold">
                                          <p:stCondLst>
                                            <p:cond delay="0"/>
                                          </p:stCondLst>
                                        </p:cTn>
                                        <p:tgtEl>
                                          <p:spTgt spid="2161"/>
                                        </p:tgtEl>
                                        <p:attrNameLst>
                                          <p:attrName>style.visibility</p:attrName>
                                        </p:attrNameLst>
                                      </p:cBhvr>
                                      <p:to>
                                        <p:strVal val="visible"/>
                                      </p:to>
                                    </p:set>
                                    <p:anim calcmode="lin" valueType="num">
                                      <p:cBhvr additive="base">
                                        <p:cTn id="14" dur="500" fill="hold"/>
                                        <p:tgtEl>
                                          <p:spTgt spid="2161"/>
                                        </p:tgtEl>
                                        <p:attrNameLst>
                                          <p:attrName>ppt_x</p:attrName>
                                        </p:attrNameLst>
                                      </p:cBhvr>
                                      <p:tavLst>
                                        <p:tav tm="0">
                                          <p:val>
                                            <p:strVal val="#ppt_x"/>
                                          </p:val>
                                        </p:tav>
                                        <p:tav tm="100000">
                                          <p:val>
                                            <p:strVal val="#ppt_x"/>
                                          </p:val>
                                        </p:tav>
                                      </p:tavLst>
                                    </p:anim>
                                    <p:anim calcmode="lin" valueType="num">
                                      <p:cBhvr additive="base">
                                        <p:cTn id="15" dur="500" fill="hold"/>
                                        <p:tgtEl>
                                          <p:spTgt spid="2161"/>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indefinite"/>
                            </p:stCondLst>
                          </p:cTn>
                        </p:par>
                        <p:par>
                          <p:cTn id="18" fill="hold" nodeType="afterGroup">
                            <p:stCondLst>
                              <p:cond delay="0"/>
                            </p:stCondLst>
                            <p:childTnLst>
                              <p:par>
                                <p:cTn id="19" presetID="7" presetClass="entr" presetSubtype="4" fill="hold" grpId="0" nodeType="clickEffect">
                                  <p:childTnLst>
                                    <p:set>
                                      <p:cBhvr additive="base">
                                        <p:cTn id="20" dur="1" fill="hold">
                                          <p:stCondLst>
                                            <p:cond delay="0"/>
                                          </p:stCondLst>
                                        </p:cTn>
                                        <p:tgtEl>
                                          <p:spTgt spid="2162"/>
                                        </p:tgtEl>
                                        <p:attrNameLst>
                                          <p:attrName>style.visibility</p:attrName>
                                        </p:attrNameLst>
                                      </p:cBhvr>
                                      <p:to>
                                        <p:strVal val="visible"/>
                                      </p:to>
                                    </p:set>
                                    <p:anim calcmode="lin" valueType="num">
                                      <p:cBhvr additive="base">
                                        <p:cTn id="21" dur="500" fill="hold"/>
                                        <p:tgtEl>
                                          <p:spTgt spid="2162"/>
                                        </p:tgtEl>
                                        <p:attrNameLst>
                                          <p:attrName>ppt_x</p:attrName>
                                        </p:attrNameLst>
                                      </p:cBhvr>
                                      <p:tavLst>
                                        <p:tav tm="0">
                                          <p:val>
                                            <p:strVal val="#ppt_x"/>
                                          </p:val>
                                        </p:tav>
                                        <p:tav tm="100000">
                                          <p:val>
                                            <p:strVal val="#ppt_x"/>
                                          </p:val>
                                        </p:tav>
                                      </p:tavLst>
                                    </p:anim>
                                    <p:anim calcmode="lin" valueType="num">
                                      <p:cBhvr additive="base">
                                        <p:cTn id="22" dur="500" fill="hold"/>
                                        <p:tgtEl>
                                          <p:spTgt spid="2162"/>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indefinite"/>
                            </p:stCondLst>
                          </p:cTn>
                        </p:par>
                        <p:par>
                          <p:cTn id="25" fill="hold" nodeType="afterGroup">
                            <p:stCondLst>
                              <p:cond delay="0"/>
                            </p:stCondLst>
                            <p:childTnLst>
                              <p:par>
                                <p:cTn id="26" presetID="3" presetClass="entr" presetSubtype="10" fill="hold" grpId="0" nodeType="clickEffect">
                                  <p:childTnLst>
                                    <p:set>
                                      <p:cBhvr additive="base">
                                        <p:cTn id="27" dur="1" fill="hold">
                                          <p:stCondLst>
                                            <p:cond delay="0"/>
                                          </p:stCondLst>
                                        </p:cTn>
                                        <p:tgtEl>
                                          <p:spTgt spid="2163"/>
                                        </p:tgtEl>
                                        <p:attrNameLst>
                                          <p:attrName>style.visibility</p:attrName>
                                        </p:attrNameLst>
                                      </p:cBhvr>
                                      <p:to>
                                        <p:strVal val="visible"/>
                                      </p:to>
                                    </p:set>
                                    <p:animEffect transition="in" filter="blinds(horizontal)">
                                      <p:cBhvr additive="base">
                                        <p:cTn id="28" dur="500"/>
                                        <p:tgtEl>
                                          <p:spTgt spid="2163"/>
                                        </p:tgtEl>
                                      </p:cBhvr>
                                    </p:animEffect>
                                  </p:childTnLst>
                                </p:cTn>
                              </p:par>
                            </p:childTnLst>
                          </p:cTn>
                        </p:par>
                      </p:childTnLst>
                    </p:cTn>
                  </p:par>
                  <p:par>
                    <p:cTn id="29" fill="hold" nodeType="clickPar">
                      <p:stCondLst>
                        <p:cond delay="indefinite"/>
                      </p:stCondLst>
                      <p:childTnLst>
                        <p:par>
                          <p:cTn id="30" fill="hold" nodeType="withGroup">
                            <p:stCondLst>
                              <p:cond delay="indefinite"/>
                            </p:stCondLst>
                          </p:cTn>
                        </p:par>
                        <p:par>
                          <p:cTn id="31" fill="hold" nodeType="afterGroup">
                            <p:stCondLst>
                              <p:cond delay="0"/>
                            </p:stCondLst>
                            <p:childTnLst>
                              <p:par>
                                <p:cTn id="32" presetID="2" presetClass="entr" presetSubtype="4" fill="hold" grpId="0" nodeType="clickEffect">
                                  <p:childTnLst>
                                    <p:set>
                                      <p:cBhvr additive="base">
                                        <p:cTn id="33" dur="1" fill="hold">
                                          <p:stCondLst>
                                            <p:cond delay="0"/>
                                          </p:stCondLst>
                                        </p:cTn>
                                        <p:tgtEl>
                                          <p:spTgt spid="2164"/>
                                        </p:tgtEl>
                                        <p:attrNameLst>
                                          <p:attrName>style.visibility</p:attrName>
                                        </p:attrNameLst>
                                      </p:cBhvr>
                                      <p:to>
                                        <p:strVal val="visible"/>
                                      </p:to>
                                    </p:set>
                                    <p:anim calcmode="lin" valueType="num">
                                      <p:cBhvr additive="base">
                                        <p:cTn id="34" dur="500" fill="hold"/>
                                        <p:tgtEl>
                                          <p:spTgt spid="2164"/>
                                        </p:tgtEl>
                                        <p:attrNameLst>
                                          <p:attrName>ppt_x</p:attrName>
                                        </p:attrNameLst>
                                      </p:cBhvr>
                                      <p:tavLst>
                                        <p:tav tm="0">
                                          <p:val>
                                            <p:strVal val="#ppt_x"/>
                                          </p:val>
                                        </p:tav>
                                        <p:tav tm="100000">
                                          <p:val>
                                            <p:strVal val="#ppt_x"/>
                                          </p:val>
                                        </p:tav>
                                      </p:tavLst>
                                    </p:anim>
                                    <p:anim calcmode="lin" valueType="num">
                                      <p:cBhvr additive="base">
                                        <p:cTn id="35" dur="500" fill="hold"/>
                                        <p:tgtEl>
                                          <p:spTgt spid="21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 grpId="0" animBg="1"/>
      <p:bldP spid="2161" grpId="0" animBg="1"/>
      <p:bldP spid="2162" grpId="0" animBg="1"/>
      <p:bldP spid="2163" grpId="0" animBg="1"/>
      <p:bldP spid="216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7" name="Rectangle 119"/>
          <p:cNvSpPr>
            <a:spLocks noChangeArrowheads="1"/>
          </p:cNvSpPr>
          <p:nvPr/>
        </p:nvSpPr>
        <p:spPr bwMode="auto">
          <a:xfrm>
            <a:off x="1025236" y="1903124"/>
            <a:ext cx="10404764" cy="49548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buSzPct val="100000"/>
            </a:pPr>
            <a:r>
              <a:rPr kumimoji="1" lang="ru-RU" altLang="zh-CN" sz="3600" b="1" dirty="0">
                <a:solidFill>
                  <a:schemeClr val="accent2"/>
                </a:solidFill>
                <a:latin typeface="楷体_GB2312" pitchFamily="49" charset="-122"/>
                <a:ea typeface="楷体_GB2312" pitchFamily="49" charset="-122"/>
              </a:rPr>
              <a:t>⑴</a:t>
            </a:r>
            <a:r>
              <a:rPr kumimoji="1" lang="zh-CN" altLang="ru-RU" sz="3600" b="1" dirty="0">
                <a:solidFill>
                  <a:srgbClr val="CC3300"/>
                </a:solidFill>
                <a:latin typeface="楷体_GB2312" pitchFamily="49" charset="-122"/>
                <a:ea typeface="楷体_GB2312" pitchFamily="49" charset="-122"/>
              </a:rPr>
              <a:t>善用口语，多用成语</a:t>
            </a:r>
            <a:r>
              <a:rPr kumimoji="1" lang="zh-CN" altLang="ru-RU" sz="3600" b="1" dirty="0">
                <a:latin typeface="楷体_GB2312" pitchFamily="49" charset="-122"/>
                <a:ea typeface="楷体_GB2312" pitchFamily="49" charset="-122"/>
              </a:rPr>
              <a:t>：</a:t>
            </a:r>
            <a:endParaRPr kumimoji="1" lang="en-US" altLang="zh-CN" sz="3600" b="1" dirty="0">
              <a:latin typeface="楷体_GB2312" pitchFamily="49" charset="-122"/>
              <a:ea typeface="楷体_GB2312" pitchFamily="49" charset="-122"/>
            </a:endParaRPr>
          </a:p>
          <a:p>
            <a:pPr>
              <a:spcBef>
                <a:spcPct val="50000"/>
              </a:spcBef>
              <a:buSzPct val="100000"/>
            </a:pPr>
            <a:r>
              <a:rPr kumimoji="1" lang="en-US" altLang="zh-CN" sz="3600" b="1" dirty="0">
                <a:latin typeface="楷体_GB2312" pitchFamily="49" charset="-122"/>
                <a:ea typeface="楷体_GB2312" pitchFamily="49" charset="-122"/>
              </a:rPr>
              <a:t>     </a:t>
            </a:r>
            <a:r>
              <a:rPr kumimoji="1" lang="zh-CN" altLang="ru-RU" sz="3600" b="1" dirty="0">
                <a:latin typeface="楷体_GB2312" pitchFamily="49" charset="-122"/>
                <a:ea typeface="楷体_GB2312" pitchFamily="49" charset="-122"/>
              </a:rPr>
              <a:t>如用“闭塞眼睛捉麻雀”“瞎子摸鱼”来形容主观主义者不注重调查研究；用“言必称希腊”“对于自己的祖宗，则对不住，忘记了”这样的口语说明主观主义者不注重研究历史；用“粗枝大叶、夸夸其谈、生吞活剥、一知半解”来形容主观主义者不细心调查，空谈理论，无知教条。</a:t>
            </a:r>
          </a:p>
        </p:txBody>
      </p:sp>
    </p:spTree>
    <p:extLst>
      <p:ext uri="{BB962C8B-B14F-4D97-AF65-F5344CB8AC3E}">
        <p14:creationId xmlns:p14="http://schemas.microsoft.com/office/powerpoint/2010/main" val="1685196661"/>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childTnLst>
                                    <p:set>
                                      <p:cBhvr additive="base">
                                        <p:cTn id="6" dur="1" fill="hold">
                                          <p:stCondLst>
                                            <p:cond delay="0"/>
                                          </p:stCondLst>
                                        </p:cTn>
                                        <p:tgtEl>
                                          <p:spTgt spid="2167"/>
                                        </p:tgtEl>
                                        <p:attrNameLst>
                                          <p:attrName>style.visibility</p:attrName>
                                        </p:attrNameLst>
                                      </p:cBhvr>
                                      <p:to>
                                        <p:strVal val="visible"/>
                                      </p:to>
                                    </p:set>
                                    <p:animEffect transition="in" filter="dissolve">
                                      <p:cBhvr additive="base">
                                        <p:cTn id="7" dur="500"/>
                                        <p:tgtEl>
                                          <p:spTgt spid="2167"/>
                                        </p:tgtEl>
                                      </p:cBhvr>
                                    </p:animEffect>
                                  </p:childTnLst>
                                </p:cTn>
                              </p:par>
                            </p:childTnLst>
                          </p:cTn>
                        </p:par>
                      </p:childTnLst>
                    </p:cTn>
                  </p:par>
                  <p:par>
                    <p:cTn id="8" fill="hold" nodeType="clickPar">
                      <p:stCondLst>
                        <p:cond delay="indefinite"/>
                      </p:stCondLst>
                      <p:childTnLst>
                        <p:par>
                          <p:cTn id="9" fill="hold" nodeType="withGroup">
                            <p:stCondLst>
                              <p:cond delay="indefinite"/>
                            </p:stCondLst>
                          </p:cTn>
                        </p:par>
                      </p:childTnLst>
                    </p:cTn>
                  </p:par>
                </p:childTnLst>
              </p:cTn>
              <p:prevCondLst>
                <p:cond evt="onPrev" delay="0">
                  <p:tgtEl>
                    <p:sldTgt/>
                  </p:tgtEl>
                </p:cond>
              </p:prevCondLst>
              <p:nextCondLst>
                <p:cond evt="onNext" delay="0">
                  <p:tgtEl>
                    <p:sldTgt/>
                  </p:tgtEl>
                </p:cond>
              </p:nextCondLst>
            </p:seq>
          </p:childTnLst>
        </p:cTn>
      </p:par>
    </p:tnLst>
    <p:bldLst>
      <p:bldP spid="216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0"/>
          <p:cNvSpPr>
            <a:spLocks noChangeArrowheads="1"/>
          </p:cNvSpPr>
          <p:nvPr/>
        </p:nvSpPr>
        <p:spPr bwMode="auto">
          <a:xfrm>
            <a:off x="1083426" y="1883497"/>
            <a:ext cx="10088880" cy="46918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buSzPct val="100000"/>
            </a:pPr>
            <a:r>
              <a:rPr kumimoji="1" lang="ru-RU" altLang="zh-CN" sz="2800" b="1" dirty="0">
                <a:solidFill>
                  <a:srgbClr val="FF0066"/>
                </a:solidFill>
                <a:latin typeface="楷体_GB2312" pitchFamily="49" charset="-122"/>
                <a:ea typeface="楷体_GB2312" pitchFamily="49" charset="-122"/>
              </a:rPr>
              <a:t> </a:t>
            </a:r>
            <a:r>
              <a:rPr kumimoji="1" lang="ru-RU" altLang="zh-CN" sz="3200" b="1" dirty="0">
                <a:solidFill>
                  <a:schemeClr val="accent2"/>
                </a:solidFill>
                <a:latin typeface="楷体_GB2312" pitchFamily="49" charset="-122"/>
                <a:ea typeface="楷体_GB2312" pitchFamily="49" charset="-122"/>
              </a:rPr>
              <a:t>⑵</a:t>
            </a:r>
            <a:r>
              <a:rPr kumimoji="1" lang="zh-CN" altLang="ru-RU" sz="3200" b="1" dirty="0">
                <a:solidFill>
                  <a:srgbClr val="CC3300"/>
                </a:solidFill>
                <a:latin typeface="楷体_GB2312" pitchFamily="49" charset="-122"/>
                <a:ea typeface="楷体_GB2312" pitchFamily="49" charset="-122"/>
              </a:rPr>
              <a:t>整散交错，长短结合</a:t>
            </a:r>
            <a:r>
              <a:rPr kumimoji="1" lang="zh-CN" altLang="ru-RU" sz="3200" b="1" dirty="0">
                <a:latin typeface="楷体_GB2312" pitchFamily="49" charset="-122"/>
                <a:ea typeface="楷体_GB2312" pitchFamily="49" charset="-122"/>
              </a:rPr>
              <a:t>：</a:t>
            </a:r>
            <a:endParaRPr kumimoji="1" lang="en-US" altLang="zh-CN" sz="3200" b="1" dirty="0">
              <a:latin typeface="楷体_GB2312" pitchFamily="49" charset="-122"/>
              <a:ea typeface="楷体_GB2312" pitchFamily="49" charset="-122"/>
            </a:endParaRPr>
          </a:p>
          <a:p>
            <a:pPr>
              <a:spcBef>
                <a:spcPct val="50000"/>
              </a:spcBef>
              <a:buSzPct val="100000"/>
            </a:pPr>
            <a:r>
              <a:rPr kumimoji="1" lang="en-US" altLang="zh-CN" sz="3200" b="1" dirty="0">
                <a:latin typeface="楷体_GB2312" pitchFamily="49" charset="-122"/>
                <a:ea typeface="楷体_GB2312" pitchFamily="49" charset="-122"/>
              </a:rPr>
              <a:t>    </a:t>
            </a:r>
            <a:r>
              <a:rPr kumimoji="1" lang="zh-CN" altLang="ru-RU" sz="3200" b="1" dirty="0">
                <a:latin typeface="楷体_GB2312" pitchFamily="49" charset="-122"/>
                <a:ea typeface="楷体_GB2312" pitchFamily="49" charset="-122"/>
              </a:rPr>
              <a:t>“无实事求是之意，有哗众取宠之心。华而不实，脆而不坚。自以为是，老子天下第一，‘钦差大臣’满天飞。</a:t>
            </a:r>
            <a:r>
              <a:rPr kumimoji="1" lang="ru-RU" altLang="zh-CN" sz="3200" b="1" dirty="0">
                <a:latin typeface="楷体_GB2312" pitchFamily="49" charset="-122"/>
                <a:ea typeface="楷体_GB2312" pitchFamily="49" charset="-122"/>
              </a:rPr>
              <a:t>……</a:t>
            </a:r>
            <a:r>
              <a:rPr kumimoji="1" lang="zh-CN" altLang="ru-RU" sz="3200" b="1" dirty="0">
                <a:latin typeface="楷体_GB2312" pitchFamily="49" charset="-122"/>
                <a:ea typeface="楷体_GB2312" pitchFamily="49" charset="-122"/>
              </a:rPr>
              <a:t>这种作风，拿了律己，则害了自己；拿了教人，则害了别人；拿了指导革命，则害了革命。总之，</a:t>
            </a:r>
            <a:r>
              <a:rPr kumimoji="1" lang="ru-RU" altLang="zh-CN" sz="3200" b="1" dirty="0">
                <a:latin typeface="楷体_GB2312" pitchFamily="49" charset="-122"/>
                <a:ea typeface="楷体_GB2312" pitchFamily="49" charset="-122"/>
              </a:rPr>
              <a:t>……</a:t>
            </a:r>
            <a:r>
              <a:rPr kumimoji="1" lang="zh-CN" altLang="ru-RU" sz="3200" b="1" dirty="0">
                <a:latin typeface="楷体_GB2312" pitchFamily="49" charset="-122"/>
                <a:ea typeface="楷体_GB2312" pitchFamily="49" charset="-122"/>
              </a:rPr>
              <a:t>是共产党的大敌，是工人阶级的大敌，是人民的大敌，是民族的大敌，是党性不纯的一种表现。”在这段文字里整句和散句交错结合，短句和长句混合使用，增添了语言的色彩，增强了语文的表现力。</a:t>
            </a:r>
          </a:p>
        </p:txBody>
      </p:sp>
    </p:spTree>
    <p:extLst>
      <p:ext uri="{BB962C8B-B14F-4D97-AF65-F5344CB8AC3E}">
        <p14:creationId xmlns:p14="http://schemas.microsoft.com/office/powerpoint/2010/main" val="162536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childTnLst>
                                    <p:set>
                                      <p:cBhvr additive="base">
                                        <p:cTn id="6" dur="1" fill="hold">
                                          <p:stCondLst>
                                            <p:cond delay="0"/>
                                          </p:stCondLst>
                                        </p:cTn>
                                        <p:tgtEl>
                                          <p:spTgt spid="2"/>
                                        </p:tgtEl>
                                        <p:attrNameLst>
                                          <p:attrName>style.visibility</p:attrName>
                                        </p:attrNameLst>
                                      </p:cBhvr>
                                      <p:to>
                                        <p:strVal val="visible"/>
                                      </p:to>
                                    </p:set>
                                    <p:animEffect transition="in" filter="dissolve">
                                      <p:cBhvr additive="base">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1" name="Rectangle 123"/>
          <p:cNvSpPr>
            <a:spLocks noChangeArrowheads="1"/>
          </p:cNvSpPr>
          <p:nvPr/>
        </p:nvSpPr>
        <p:spPr bwMode="auto">
          <a:xfrm>
            <a:off x="604058" y="1441538"/>
            <a:ext cx="11862262" cy="5665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buSzPct val="100000"/>
            </a:pPr>
            <a:r>
              <a:rPr kumimoji="1" lang="ru-RU" altLang="zh-CN" sz="3200" b="1" dirty="0">
                <a:solidFill>
                  <a:schemeClr val="accent2"/>
                </a:solidFill>
                <a:latin typeface="楷体_GB2312" pitchFamily="49" charset="-122"/>
                <a:ea typeface="楷体_GB2312" pitchFamily="49" charset="-122"/>
              </a:rPr>
              <a:t>⑶</a:t>
            </a:r>
            <a:r>
              <a:rPr kumimoji="1" lang="zh-CN" altLang="ru-RU" sz="3200" b="1" dirty="0">
                <a:solidFill>
                  <a:srgbClr val="CC3300"/>
                </a:solidFill>
                <a:latin typeface="楷体_GB2312" pitchFamily="49" charset="-122"/>
                <a:ea typeface="楷体_GB2312" pitchFamily="49" charset="-122"/>
              </a:rPr>
              <a:t>多用修辞，生动表达</a:t>
            </a:r>
            <a:r>
              <a:rPr kumimoji="1" lang="zh-CN" altLang="ru-RU" sz="3200" b="1" dirty="0">
                <a:latin typeface="楷体_GB2312" pitchFamily="49" charset="-122"/>
                <a:ea typeface="楷体_GB2312" pitchFamily="49" charset="-122"/>
              </a:rPr>
              <a:t>：                                                         </a:t>
            </a:r>
          </a:p>
          <a:p>
            <a:pPr>
              <a:spcBef>
                <a:spcPct val="50000"/>
              </a:spcBef>
              <a:buSzPct val="100000"/>
            </a:pPr>
            <a:r>
              <a:rPr kumimoji="1" lang="zh-CN" altLang="ru-RU" sz="3200" b="1" dirty="0">
                <a:solidFill>
                  <a:srgbClr val="FF0000"/>
                </a:solidFill>
                <a:latin typeface="楷体_GB2312" pitchFamily="49" charset="-122"/>
                <a:ea typeface="楷体_GB2312" pitchFamily="49" charset="-122"/>
              </a:rPr>
              <a:t>比喻</a:t>
            </a:r>
            <a:r>
              <a:rPr kumimoji="1" lang="zh-CN" altLang="ru-RU" sz="3200" b="1" dirty="0">
                <a:latin typeface="楷体_GB2312" pitchFamily="49" charset="-122"/>
                <a:ea typeface="楷体_GB2312" pitchFamily="49" charset="-122"/>
              </a:rPr>
              <a:t>                                                                       “留声机”比喻留学生一切照搬外国；用“瞎子摸鱼”比喻主观主义者不了解实际，乱发号施令。                                                                       </a:t>
            </a:r>
            <a:r>
              <a:rPr kumimoji="1" lang="zh-CN" altLang="ru-RU" sz="3200" b="1" dirty="0">
                <a:solidFill>
                  <a:srgbClr val="FF0000"/>
                </a:solidFill>
                <a:latin typeface="楷体_GB2312" pitchFamily="49" charset="-122"/>
                <a:ea typeface="楷体_GB2312" pitchFamily="49" charset="-122"/>
              </a:rPr>
              <a:t>借代</a:t>
            </a:r>
            <a:r>
              <a:rPr kumimoji="1" lang="zh-CN" altLang="ru-RU" sz="3200" b="1" dirty="0">
                <a:latin typeface="楷体_GB2312" pitchFamily="49" charset="-122"/>
                <a:ea typeface="楷体_GB2312" pitchFamily="49" charset="-122"/>
              </a:rPr>
              <a:t>                                                                          “言必称希腊”指有些研究革命理论的人生搬硬套外来的东西。                             </a:t>
            </a:r>
          </a:p>
          <a:p>
            <a:pPr>
              <a:spcBef>
                <a:spcPct val="50000"/>
              </a:spcBef>
              <a:buSzPct val="100000"/>
            </a:pPr>
            <a:r>
              <a:rPr kumimoji="1" lang="zh-CN" altLang="ru-RU" sz="3200" b="1" dirty="0">
                <a:solidFill>
                  <a:srgbClr val="FF0000"/>
                </a:solidFill>
                <a:latin typeface="楷体_GB2312" pitchFamily="49" charset="-122"/>
                <a:ea typeface="楷体_GB2312" pitchFamily="49" charset="-122"/>
              </a:rPr>
              <a:t>对偶、引用、比喻、双关、比拟</a:t>
            </a:r>
            <a:r>
              <a:rPr kumimoji="1" lang="zh-CN" altLang="ru-RU" sz="3200" b="1" dirty="0">
                <a:latin typeface="楷体_GB2312" pitchFamily="49" charset="-122"/>
                <a:ea typeface="楷体_GB2312" pitchFamily="49" charset="-122"/>
              </a:rPr>
              <a:t>                                                                                明人解缙的对联</a:t>
            </a:r>
            <a:r>
              <a:rPr kumimoji="1" lang="ru-RU" altLang="zh-CN" sz="3200" b="1" dirty="0">
                <a:latin typeface="楷体_GB2312" pitchFamily="49" charset="-122"/>
                <a:ea typeface="楷体_GB2312" pitchFamily="49" charset="-122"/>
              </a:rPr>
              <a:t>——“</a:t>
            </a:r>
            <a:r>
              <a:rPr kumimoji="1" lang="zh-CN" altLang="ru-RU" sz="3200" b="1" dirty="0">
                <a:latin typeface="楷体_GB2312" pitchFamily="49" charset="-122"/>
                <a:ea typeface="楷体_GB2312" pitchFamily="49" charset="-122"/>
              </a:rPr>
              <a:t>墙上芦苇，头重脚轻根底浅；山间竹笋，嘴尖皮厚腹中空。”作者用这副对联给三种人画像，十分恰当，同时给人们以更广阔的想象的空间。                                                                                                                                </a:t>
            </a:r>
          </a:p>
          <a:p>
            <a:pPr>
              <a:spcBef>
                <a:spcPct val="50000"/>
              </a:spcBef>
              <a:buSzPct val="100000"/>
            </a:pPr>
            <a:endParaRPr kumimoji="1" lang="ru-RU" altLang="zh-CN" sz="3200" b="1" dirty="0">
              <a:latin typeface="楷体_GB2312" pitchFamily="49" charset="-122"/>
              <a:ea typeface="楷体_GB2312" pitchFamily="49" charset="-122"/>
            </a:endParaRPr>
          </a:p>
        </p:txBody>
      </p:sp>
    </p:spTree>
    <p:extLst>
      <p:ext uri="{BB962C8B-B14F-4D97-AF65-F5344CB8AC3E}">
        <p14:creationId xmlns:p14="http://schemas.microsoft.com/office/powerpoint/2010/main" val="2260845704"/>
      </p:ext>
    </p:extLst>
  </p:cSld>
  <p:clrMapOvr>
    <a:masterClrMapping/>
  </p:clrMapOvr>
  <p:transition>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4"/>
          <p:cNvSpPr>
            <a:spLocks noChangeArrowheads="1"/>
          </p:cNvSpPr>
          <p:nvPr/>
        </p:nvSpPr>
        <p:spPr bwMode="auto">
          <a:xfrm>
            <a:off x="1014153" y="2214620"/>
            <a:ext cx="9144000"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buSzPct val="100000"/>
            </a:pPr>
            <a:r>
              <a:rPr kumimoji="1" lang="ru-RU" altLang="zh-CN" sz="3200" b="1" dirty="0">
                <a:solidFill>
                  <a:schemeClr val="accent2"/>
                </a:solidFill>
                <a:latin typeface="楷体_GB2312" pitchFamily="49" charset="-122"/>
                <a:ea typeface="楷体_GB2312" pitchFamily="49" charset="-122"/>
              </a:rPr>
              <a:t>⑷</a:t>
            </a:r>
            <a:r>
              <a:rPr kumimoji="1" lang="zh-CN" altLang="ru-RU" sz="3200" b="1" dirty="0">
                <a:solidFill>
                  <a:srgbClr val="CC3300"/>
                </a:solidFill>
                <a:latin typeface="楷体_GB2312" pitchFamily="49" charset="-122"/>
                <a:ea typeface="楷体_GB2312" pitchFamily="49" charset="-122"/>
              </a:rPr>
              <a:t>活用文言，古为今用</a:t>
            </a:r>
            <a:r>
              <a:rPr kumimoji="1" lang="zh-CN" altLang="ru-RU" sz="3200" b="1" dirty="0">
                <a:latin typeface="楷体_GB2312" pitchFamily="49" charset="-122"/>
                <a:ea typeface="楷体_GB2312" pitchFamily="49" charset="-122"/>
              </a:rPr>
              <a:t>：</a:t>
            </a:r>
            <a:endParaRPr kumimoji="1" lang="en-US" altLang="zh-CN" sz="3200" b="1" dirty="0">
              <a:latin typeface="楷体_GB2312" pitchFamily="49" charset="-122"/>
              <a:ea typeface="楷体_GB2312" pitchFamily="49" charset="-122"/>
            </a:endParaRPr>
          </a:p>
          <a:p>
            <a:pPr>
              <a:spcBef>
                <a:spcPct val="50000"/>
              </a:spcBef>
              <a:buSzPct val="100000"/>
            </a:pPr>
            <a:r>
              <a:rPr kumimoji="1" lang="en-US" altLang="zh-CN" sz="3200" b="1" dirty="0">
                <a:latin typeface="楷体_GB2312" pitchFamily="49" charset="-122"/>
                <a:ea typeface="楷体_GB2312" pitchFamily="49" charset="-122"/>
              </a:rPr>
              <a:t>  </a:t>
            </a:r>
            <a:r>
              <a:rPr kumimoji="1" lang="zh-CN" altLang="ru-RU" sz="3200" b="1" dirty="0">
                <a:latin typeface="楷体_GB2312" pitchFamily="49" charset="-122"/>
                <a:ea typeface="楷体_GB2312" pitchFamily="49" charset="-122"/>
              </a:rPr>
              <a:t>如“华而不实、脆而不坚”“为之一新”等，言简意赅富于表现力</a:t>
            </a:r>
            <a:r>
              <a:rPr kumimoji="1" lang="zh-CN" altLang="ru-RU" sz="2800" b="1" dirty="0">
                <a:latin typeface="楷体_GB2312" pitchFamily="49" charset="-122"/>
                <a:ea typeface="楷体_GB2312" pitchFamily="49" charset="-122"/>
              </a:rPr>
              <a:t>。                                                                                                                                                                                                                        </a:t>
            </a:r>
            <a:r>
              <a:rPr kumimoji="1" lang="zh-CN" altLang="ru-RU" sz="2800" b="1" dirty="0">
                <a:solidFill>
                  <a:srgbClr val="FF0000"/>
                </a:solidFill>
                <a:latin typeface="楷体_GB2312" pitchFamily="49" charset="-122"/>
                <a:ea typeface="楷体_GB2312" pitchFamily="49" charset="-122"/>
              </a:rPr>
              <a:t>                </a:t>
            </a:r>
            <a:r>
              <a:rPr kumimoji="1" lang="zh-CN" altLang="ru-RU" sz="2800" b="1" dirty="0">
                <a:latin typeface="楷体_GB2312" pitchFamily="49" charset="-122"/>
                <a:ea typeface="楷体_GB2312" pitchFamily="49" charset="-122"/>
              </a:rPr>
              <a:t>                                                                                                                                                                                            </a:t>
            </a:r>
          </a:p>
        </p:txBody>
      </p:sp>
    </p:spTree>
    <p:extLst>
      <p:ext uri="{BB962C8B-B14F-4D97-AF65-F5344CB8AC3E}">
        <p14:creationId xmlns:p14="http://schemas.microsoft.com/office/powerpoint/2010/main" val="333723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childTnLst>
                                    <p:set>
                                      <p:cBhvr additive="base">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5" name="Rectangle 127"/>
          <p:cNvSpPr>
            <a:spLocks noChangeArrowheads="1"/>
          </p:cNvSpPr>
          <p:nvPr/>
        </p:nvSpPr>
        <p:spPr bwMode="auto">
          <a:xfrm>
            <a:off x="1722438" y="1599010"/>
            <a:ext cx="882015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buSzPct val="100000"/>
            </a:pPr>
            <a:r>
              <a:rPr lang="zh-CN" altLang="ru-RU" sz="3600" b="1" dirty="0">
                <a:solidFill>
                  <a:srgbClr val="FF0000"/>
                </a:solidFill>
                <a:latin typeface="Arial" panose="020B0604020202020204" pitchFamily="34" charset="0"/>
                <a:ea typeface="楷体_GB2312" pitchFamily="49" charset="-122"/>
              </a:rPr>
              <a:t>思考：</a:t>
            </a:r>
            <a:r>
              <a:rPr lang="zh-CN" altLang="ru-RU" sz="3600" b="1" dirty="0">
                <a:latin typeface="Arial" panose="020B0604020202020204" pitchFamily="34" charset="0"/>
                <a:ea typeface="楷体_GB2312" pitchFamily="49" charset="-122"/>
              </a:rPr>
              <a:t>作者主要运用了哪些论证方法？</a:t>
            </a:r>
          </a:p>
        </p:txBody>
      </p:sp>
      <p:pic>
        <p:nvPicPr>
          <p:cNvPr id="2176" name="Picture 128"/>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4" y="3766344"/>
            <a:ext cx="2376487" cy="292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77" name="Rectangle 129"/>
          <p:cNvSpPr>
            <a:spLocks noChangeArrowheads="1"/>
          </p:cNvSpPr>
          <p:nvPr/>
        </p:nvSpPr>
        <p:spPr bwMode="auto">
          <a:xfrm>
            <a:off x="2036347" y="2769494"/>
            <a:ext cx="316865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buSzPct val="100000"/>
            </a:pPr>
            <a:r>
              <a:rPr lang="zh-CN" altLang="ru-RU" sz="3600" b="1" dirty="0">
                <a:solidFill>
                  <a:srgbClr val="0000FF"/>
                </a:solidFill>
                <a:latin typeface="Arial" panose="020B0604020202020204" pitchFamily="34" charset="0"/>
                <a:ea typeface="楷体_GB2312" pitchFamily="49" charset="-122"/>
              </a:rPr>
              <a:t>例证法</a:t>
            </a:r>
          </a:p>
        </p:txBody>
      </p:sp>
      <p:sp>
        <p:nvSpPr>
          <p:cNvPr id="2178" name="Rectangle 130"/>
          <p:cNvSpPr>
            <a:spLocks noChangeArrowheads="1"/>
          </p:cNvSpPr>
          <p:nvPr/>
        </p:nvSpPr>
        <p:spPr bwMode="auto">
          <a:xfrm>
            <a:off x="3133380" y="4352529"/>
            <a:ext cx="1560513"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spcBef>
                <a:spcPct val="50000"/>
              </a:spcBef>
              <a:buSzPct val="100000"/>
            </a:pPr>
            <a:r>
              <a:rPr lang="zh-CN" altLang="ru-RU" sz="3600" b="1" dirty="0">
                <a:solidFill>
                  <a:srgbClr val="0000FF"/>
                </a:solidFill>
                <a:latin typeface="Arial" panose="020B0604020202020204" pitchFamily="34" charset="0"/>
                <a:ea typeface="楷体_GB2312" pitchFamily="49" charset="-122"/>
              </a:rPr>
              <a:t>引证法</a:t>
            </a:r>
          </a:p>
        </p:txBody>
      </p:sp>
      <p:sp>
        <p:nvSpPr>
          <p:cNvPr id="2179" name="Rectangle 131"/>
          <p:cNvSpPr>
            <a:spLocks noChangeArrowheads="1"/>
          </p:cNvSpPr>
          <p:nvPr/>
        </p:nvSpPr>
        <p:spPr bwMode="auto">
          <a:xfrm>
            <a:off x="3310400" y="5702300"/>
            <a:ext cx="201930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spcBef>
                <a:spcPct val="50000"/>
              </a:spcBef>
              <a:buSzPct val="100000"/>
            </a:pPr>
            <a:r>
              <a:rPr lang="zh-CN" altLang="ru-RU" sz="3600" b="1" dirty="0">
                <a:solidFill>
                  <a:srgbClr val="0000FF"/>
                </a:solidFill>
                <a:latin typeface="Arial" panose="020B0604020202020204" pitchFamily="34" charset="0"/>
                <a:ea typeface="楷体_GB2312" pitchFamily="49" charset="-122"/>
              </a:rPr>
              <a:t>对比论证</a:t>
            </a:r>
          </a:p>
        </p:txBody>
      </p:sp>
      <p:sp>
        <p:nvSpPr>
          <p:cNvPr id="2180" name="Rectangle 132"/>
          <p:cNvSpPr>
            <a:spLocks noChangeArrowheads="1"/>
          </p:cNvSpPr>
          <p:nvPr/>
        </p:nvSpPr>
        <p:spPr bwMode="auto">
          <a:xfrm>
            <a:off x="4492598" y="2445743"/>
            <a:ext cx="6948487"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buSzPct val="100000"/>
            </a:pPr>
            <a:r>
              <a:rPr lang="zh-CN" altLang="ru-RU" sz="2800" b="1" dirty="0">
                <a:latin typeface="Arial" panose="020B0604020202020204" pitchFamily="34" charset="0"/>
                <a:ea typeface="楷体_GB2312" pitchFamily="49" charset="-122"/>
              </a:rPr>
              <a:t>第一部分在提出论点之后；第二部分在论证“还有很大缺点”时；在后面接着论证主观主义学风使“理论和实际分离”时，</a:t>
            </a:r>
          </a:p>
        </p:txBody>
      </p:sp>
      <p:sp>
        <p:nvSpPr>
          <p:cNvPr id="2181" name="Rectangle 133"/>
          <p:cNvSpPr>
            <a:spLocks noChangeArrowheads="1"/>
          </p:cNvSpPr>
          <p:nvPr/>
        </p:nvSpPr>
        <p:spPr bwMode="auto">
          <a:xfrm>
            <a:off x="5653435" y="4375236"/>
            <a:ext cx="5364162"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SzPct val="100000"/>
            </a:pPr>
            <a:r>
              <a:rPr lang="zh-CN" altLang="ru-RU" sz="2800" b="1" dirty="0">
                <a:latin typeface="楷体_GB2312" pitchFamily="49" charset="-122"/>
                <a:ea typeface="楷体_GB2312" pitchFamily="49" charset="-122"/>
              </a:rPr>
              <a:t>引用革命导师的论断来加以证明 </a:t>
            </a:r>
          </a:p>
        </p:txBody>
      </p:sp>
      <p:sp>
        <p:nvSpPr>
          <p:cNvPr id="2182" name="Rectangle 134"/>
          <p:cNvSpPr>
            <a:spLocks noChangeArrowheads="1"/>
          </p:cNvSpPr>
          <p:nvPr/>
        </p:nvSpPr>
        <p:spPr bwMode="auto">
          <a:xfrm>
            <a:off x="6132513" y="5549900"/>
            <a:ext cx="4103687"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buSzPct val="100000"/>
            </a:pPr>
            <a:r>
              <a:rPr lang="zh-CN" altLang="ru-RU" sz="2800" b="1" dirty="0">
                <a:latin typeface="楷体_GB2312" pitchFamily="49" charset="-122"/>
                <a:ea typeface="楷体_GB2312" pitchFamily="49" charset="-122"/>
              </a:rPr>
              <a:t>第三部分运用了典型的对比论证方法 </a:t>
            </a:r>
          </a:p>
        </p:txBody>
      </p:sp>
    </p:spTree>
    <p:extLst>
      <p:ext uri="{BB962C8B-B14F-4D97-AF65-F5344CB8AC3E}">
        <p14:creationId xmlns:p14="http://schemas.microsoft.com/office/powerpoint/2010/main" val="1128763036"/>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childTnLst>
                                    <p:set>
                                      <p:cBhvr additive="base">
                                        <p:cTn id="6" dur="1" fill="hold">
                                          <p:stCondLst>
                                            <p:cond delay="0"/>
                                          </p:stCondLst>
                                        </p:cTn>
                                        <p:tgtEl>
                                          <p:spTgt spid="2177"/>
                                        </p:tgtEl>
                                        <p:attrNameLst>
                                          <p:attrName>style.visibility</p:attrName>
                                        </p:attrNameLst>
                                      </p:cBhvr>
                                      <p:to>
                                        <p:strVal val="visible"/>
                                      </p:to>
                                    </p:set>
                                    <p:animEffect transition="in" filter="blinds(horizontal)">
                                      <p:cBhvr additive="base">
                                        <p:cTn id="7" dur="500"/>
                                        <p:tgtEl>
                                          <p:spTgt spid="2177"/>
                                        </p:tgtEl>
                                      </p:cBhvr>
                                    </p:animEffect>
                                  </p:childTnLst>
                                </p:cTn>
                              </p:par>
                              <p:par>
                                <p:cTn id="8" presetID="3" presetClass="entr" presetSubtype="10" fill="hold" grpId="0" nodeType="withEffect">
                                  <p:childTnLst>
                                    <p:set>
                                      <p:cBhvr additive="base">
                                        <p:cTn id="9" dur="1" fill="hold">
                                          <p:stCondLst>
                                            <p:cond delay="0"/>
                                          </p:stCondLst>
                                        </p:cTn>
                                        <p:tgtEl>
                                          <p:spTgt spid="2178"/>
                                        </p:tgtEl>
                                        <p:attrNameLst>
                                          <p:attrName>style.visibility</p:attrName>
                                        </p:attrNameLst>
                                      </p:cBhvr>
                                      <p:to>
                                        <p:strVal val="visible"/>
                                      </p:to>
                                    </p:set>
                                    <p:animEffect transition="in" filter="blinds(horizontal)">
                                      <p:cBhvr additive="base">
                                        <p:cTn id="10" dur="500"/>
                                        <p:tgtEl>
                                          <p:spTgt spid="2178"/>
                                        </p:tgtEl>
                                      </p:cBhvr>
                                    </p:animEffect>
                                  </p:childTnLst>
                                </p:cTn>
                              </p:par>
                              <p:par>
                                <p:cTn id="11" presetID="3" presetClass="entr" presetSubtype="10" fill="hold" grpId="0" nodeType="withEffect">
                                  <p:childTnLst>
                                    <p:set>
                                      <p:cBhvr additive="base">
                                        <p:cTn id="12" dur="1" fill="hold">
                                          <p:stCondLst>
                                            <p:cond delay="0"/>
                                          </p:stCondLst>
                                        </p:cTn>
                                        <p:tgtEl>
                                          <p:spTgt spid="2179"/>
                                        </p:tgtEl>
                                        <p:attrNameLst>
                                          <p:attrName>style.visibility</p:attrName>
                                        </p:attrNameLst>
                                      </p:cBhvr>
                                      <p:to>
                                        <p:strVal val="visible"/>
                                      </p:to>
                                    </p:set>
                                    <p:animEffect transition="in" filter="blinds(horizontal)">
                                      <p:cBhvr additive="base">
                                        <p:cTn id="13" dur="500"/>
                                        <p:tgtEl>
                                          <p:spTgt spid="2179"/>
                                        </p:tgtEl>
                                      </p:cBhvr>
                                    </p:animEffect>
                                  </p:childTnLst>
                                </p:cTn>
                              </p:par>
                            </p:childTnLst>
                          </p:cTn>
                        </p:par>
                      </p:childTnLst>
                    </p:cTn>
                  </p:par>
                  <p:par>
                    <p:cTn id="14" fill="hold" nodeType="clickPar">
                      <p:stCondLst>
                        <p:cond delay="indefinite"/>
                      </p:stCondLst>
                      <p:childTnLst>
                        <p:par>
                          <p:cTn id="15" fill="hold" nodeType="withGroup">
                            <p:stCondLst>
                              <p:cond delay="indefinite"/>
                            </p:stCondLst>
                          </p:cTn>
                        </p:par>
                        <p:par>
                          <p:cTn id="16" fill="hold" nodeType="afterGroup">
                            <p:stCondLst>
                              <p:cond delay="0"/>
                            </p:stCondLst>
                            <p:childTnLst>
                              <p:par>
                                <p:cTn id="17" presetID="1" presetClass="entr" presetSubtype="0" fill="hold" grpId="0" nodeType="clickEffect">
                                  <p:childTnLst>
                                    <p:set>
                                      <p:cBhvr additive="base">
                                        <p:cTn id="18" dur="1" fill="hold">
                                          <p:stCondLst>
                                            <p:cond delay="0"/>
                                          </p:stCondLst>
                                        </p:cTn>
                                        <p:tgtEl>
                                          <p:spTgt spid="218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indefinite"/>
                            </p:stCondLst>
                          </p:cTn>
                        </p:par>
                        <p:par>
                          <p:cTn id="21" fill="hold" nodeType="afterGroup">
                            <p:stCondLst>
                              <p:cond delay="0"/>
                            </p:stCondLst>
                            <p:childTnLst>
                              <p:par>
                                <p:cTn id="22" presetID="1" presetClass="entr" presetSubtype="0" fill="hold" grpId="0" nodeType="clickEffect">
                                  <p:childTnLst>
                                    <p:set>
                                      <p:cBhvr additive="base">
                                        <p:cTn id="23" dur="1" fill="hold">
                                          <p:stCondLst>
                                            <p:cond delay="0"/>
                                          </p:stCondLst>
                                        </p:cTn>
                                        <p:tgtEl>
                                          <p:spTgt spid="2181"/>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indefinite"/>
                            </p:stCondLst>
                          </p:cTn>
                        </p:par>
                        <p:par>
                          <p:cTn id="26" fill="hold" nodeType="afterGroup">
                            <p:stCondLst>
                              <p:cond delay="0"/>
                            </p:stCondLst>
                            <p:childTnLst>
                              <p:par>
                                <p:cTn id="27" presetID="2" presetClass="entr" presetSubtype="4" fill="hold" grpId="0" nodeType="clickEffect">
                                  <p:childTnLst>
                                    <p:set>
                                      <p:cBhvr additive="base">
                                        <p:cTn id="28" dur="1" fill="hold">
                                          <p:stCondLst>
                                            <p:cond delay="0"/>
                                          </p:stCondLst>
                                        </p:cTn>
                                        <p:tgtEl>
                                          <p:spTgt spid="2182"/>
                                        </p:tgtEl>
                                        <p:attrNameLst>
                                          <p:attrName>style.visibility</p:attrName>
                                        </p:attrNameLst>
                                      </p:cBhvr>
                                      <p:to>
                                        <p:strVal val="visible"/>
                                      </p:to>
                                    </p:set>
                                    <p:anim calcmode="lin" valueType="num">
                                      <p:cBhvr additive="base">
                                        <p:cTn id="29" dur="500" fill="hold"/>
                                        <p:tgtEl>
                                          <p:spTgt spid="2182"/>
                                        </p:tgtEl>
                                        <p:attrNameLst>
                                          <p:attrName>ppt_x</p:attrName>
                                        </p:attrNameLst>
                                      </p:cBhvr>
                                      <p:tavLst>
                                        <p:tav tm="0">
                                          <p:val>
                                            <p:strVal val="#ppt_x"/>
                                          </p:val>
                                        </p:tav>
                                        <p:tav tm="100000">
                                          <p:val>
                                            <p:strVal val="#ppt_x"/>
                                          </p:val>
                                        </p:tav>
                                      </p:tavLst>
                                    </p:anim>
                                    <p:anim calcmode="lin" valueType="num">
                                      <p:cBhvr additive="base">
                                        <p:cTn id="30" dur="500" fill="hold"/>
                                        <p:tgtEl>
                                          <p:spTgt spid="21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7" grpId="0" animBg="1"/>
      <p:bldP spid="2178" grpId="0" animBg="1"/>
      <p:bldP spid="2179" grpId="0" animBg="1"/>
      <p:bldP spid="2180" grpId="0" animBg="1"/>
      <p:bldP spid="2181" grpId="0" animBg="1"/>
      <p:bldP spid="218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5" name="Rectangle 137"/>
          <p:cNvSpPr>
            <a:spLocks noChangeArrowheads="1"/>
          </p:cNvSpPr>
          <p:nvPr/>
        </p:nvSpPr>
        <p:spPr bwMode="auto">
          <a:xfrm>
            <a:off x="116378" y="1414463"/>
            <a:ext cx="11984182" cy="6188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buClr>
                <a:srgbClr val="FF0000"/>
              </a:buClr>
              <a:buSzPct val="100000"/>
              <a:buFont typeface="Wingdings" panose="05000000000000000000" pitchFamily="2" charset="2"/>
              <a:buChar char="Ø"/>
            </a:pPr>
            <a:r>
              <a:rPr lang="zh-CN" altLang="ru-RU" sz="3200" b="1" dirty="0">
                <a:latin typeface="楷体_GB2312" pitchFamily="49" charset="-122"/>
                <a:ea typeface="楷体_GB2312" pitchFamily="49" charset="-122"/>
              </a:rPr>
              <a:t>我主张将我们全党的学习方法和学习制度改造一下。其理由如次</a:t>
            </a:r>
          </a:p>
          <a:p>
            <a:pPr>
              <a:spcBef>
                <a:spcPct val="50000"/>
              </a:spcBef>
              <a:buClr>
                <a:srgbClr val="FF0000"/>
              </a:buClr>
              <a:buSzPct val="100000"/>
              <a:buFont typeface="Wingdings" panose="05000000000000000000" pitchFamily="2" charset="2"/>
              <a:buChar char="Ø"/>
            </a:pPr>
            <a:r>
              <a:rPr lang="zh-CN" altLang="ru-RU" sz="3200" b="1" dirty="0">
                <a:latin typeface="楷体_GB2312" pitchFamily="49" charset="-122"/>
                <a:ea typeface="楷体_GB2312" pitchFamily="49" charset="-122"/>
              </a:rPr>
              <a:t>中国共产党的二十年，就是</a:t>
            </a:r>
            <a:r>
              <a:rPr lang="ru-RU" altLang="zh-CN" sz="3200" b="1" dirty="0">
                <a:latin typeface="Arial" panose="020B0604020202020204" pitchFamily="34" charset="0"/>
                <a:ea typeface="楷体_GB2312" pitchFamily="49" charset="-122"/>
              </a:rPr>
              <a:t>……</a:t>
            </a:r>
            <a:r>
              <a:rPr lang="zh-CN" altLang="ru-RU" sz="3200" b="1" dirty="0">
                <a:latin typeface="楷体_GB2312" pitchFamily="49" charset="-122"/>
                <a:ea typeface="楷体_GB2312" pitchFamily="49" charset="-122"/>
              </a:rPr>
              <a:t>二十年</a:t>
            </a:r>
          </a:p>
          <a:p>
            <a:pPr>
              <a:spcBef>
                <a:spcPct val="50000"/>
              </a:spcBef>
              <a:buClr>
                <a:srgbClr val="FF0000"/>
              </a:buClr>
              <a:buSzPct val="100000"/>
              <a:buFont typeface="Wingdings" panose="05000000000000000000" pitchFamily="2" charset="2"/>
              <a:buChar char="Ø"/>
            </a:pPr>
            <a:r>
              <a:rPr lang="zh-CN" altLang="ru-RU" sz="3200" b="1" dirty="0">
                <a:latin typeface="楷体_GB2312" pitchFamily="49" charset="-122"/>
                <a:ea typeface="楷体_GB2312" pitchFamily="49" charset="-122"/>
              </a:rPr>
              <a:t>但是我们还是有缺点的，而且还有很大的缺点</a:t>
            </a:r>
          </a:p>
          <a:p>
            <a:pPr>
              <a:spcBef>
                <a:spcPct val="50000"/>
              </a:spcBef>
              <a:buClr>
                <a:srgbClr val="FF0000"/>
              </a:buClr>
              <a:buSzPct val="100000"/>
              <a:buFont typeface="Wingdings" panose="05000000000000000000" pitchFamily="2" charset="2"/>
              <a:buChar char="Ø"/>
            </a:pPr>
            <a:r>
              <a:rPr lang="zh-CN" altLang="ru-RU" sz="3200" b="1" dirty="0">
                <a:latin typeface="楷体_GB2312" pitchFamily="49" charset="-122"/>
                <a:ea typeface="楷体_GB2312" pitchFamily="49" charset="-122"/>
              </a:rPr>
              <a:t>为了反复地说明这个意思，我想将两种互相对立的态度对照地讲一下</a:t>
            </a:r>
          </a:p>
          <a:p>
            <a:pPr>
              <a:spcBef>
                <a:spcPct val="50000"/>
              </a:spcBef>
              <a:buClr>
                <a:srgbClr val="FF0000"/>
              </a:buClr>
              <a:buSzPct val="100000"/>
              <a:buFont typeface="Wingdings" panose="05000000000000000000" pitchFamily="2" charset="2"/>
              <a:buChar char="Ø"/>
            </a:pPr>
            <a:r>
              <a:rPr lang="zh-CN" altLang="ru-RU" sz="3200" b="1" dirty="0">
                <a:latin typeface="楷体_GB2312" pitchFamily="49" charset="-122"/>
                <a:ea typeface="楷体_GB2312" pitchFamily="49" charset="-122"/>
              </a:rPr>
              <a:t>依据上述意见，我有下列提议</a:t>
            </a:r>
          </a:p>
          <a:p>
            <a:pPr>
              <a:spcBef>
                <a:spcPct val="50000"/>
              </a:spcBef>
              <a:buClr>
                <a:srgbClr val="FF0000"/>
              </a:buClr>
              <a:buSzPct val="100000"/>
              <a:buFont typeface="Wingdings" panose="05000000000000000000" pitchFamily="2" charset="2"/>
              <a:buChar char="Ø"/>
            </a:pPr>
            <a:r>
              <a:rPr lang="zh-CN" altLang="ru-RU" sz="3200" b="1" dirty="0">
                <a:latin typeface="楷体_GB2312" pitchFamily="49" charset="-122"/>
                <a:ea typeface="楷体_GB2312" pitchFamily="49" charset="-122"/>
              </a:rPr>
              <a:t>在如此生动丰富的</a:t>
            </a:r>
            <a:r>
              <a:rPr lang="ru-RU" altLang="zh-CN" sz="3200" b="1" dirty="0">
                <a:latin typeface="Arial" panose="020B0604020202020204" pitchFamily="34" charset="0"/>
                <a:ea typeface="楷体_GB2312" pitchFamily="49" charset="-122"/>
              </a:rPr>
              <a:t>……</a:t>
            </a:r>
            <a:r>
              <a:rPr lang="zh-CN" altLang="ru-RU" sz="3200" b="1" dirty="0">
                <a:latin typeface="楷体_GB2312" pitchFamily="49" charset="-122"/>
                <a:ea typeface="楷体_GB2312" pitchFamily="49" charset="-122"/>
              </a:rPr>
              <a:t>环境中，我们在学习问题上的这一改造，我相信一定会有好的结果</a:t>
            </a:r>
          </a:p>
        </p:txBody>
      </p:sp>
      <p:sp>
        <p:nvSpPr>
          <p:cNvPr id="2186" name="Oval 138"/>
          <p:cNvSpPr>
            <a:spLocks noChangeArrowheads="1"/>
          </p:cNvSpPr>
          <p:nvPr/>
        </p:nvSpPr>
        <p:spPr bwMode="auto">
          <a:xfrm>
            <a:off x="954320" y="1414463"/>
            <a:ext cx="936625" cy="574675"/>
          </a:xfrm>
          <a:prstGeom prst="ellipse">
            <a:avLst/>
          </a:prstGeom>
          <a:noFill/>
          <a:ln w="38100" cap="flat"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a:buSzPct val="100000"/>
            </a:pPr>
            <a:endParaRPr lang="zh-CN" altLang="zh-CN">
              <a:latin typeface="Arial" panose="020B0604020202020204" pitchFamily="34" charset="0"/>
              <a:ea typeface="宋体" panose="02010600030101010101" pitchFamily="2" charset="-122"/>
            </a:endParaRPr>
          </a:p>
        </p:txBody>
      </p:sp>
      <p:sp>
        <p:nvSpPr>
          <p:cNvPr id="2187" name="Oval 139"/>
          <p:cNvSpPr>
            <a:spLocks noChangeArrowheads="1"/>
          </p:cNvSpPr>
          <p:nvPr/>
        </p:nvSpPr>
        <p:spPr bwMode="auto">
          <a:xfrm>
            <a:off x="10289715" y="1414463"/>
            <a:ext cx="936625" cy="574675"/>
          </a:xfrm>
          <a:prstGeom prst="ellipse">
            <a:avLst/>
          </a:prstGeom>
          <a:noFill/>
          <a:ln w="38100" cap="flat"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a:buSzPct val="100000"/>
            </a:pPr>
            <a:endParaRPr lang="zh-CN" altLang="zh-CN">
              <a:latin typeface="Arial" panose="020B0604020202020204" pitchFamily="34" charset="0"/>
              <a:ea typeface="宋体" panose="02010600030101010101" pitchFamily="2" charset="-122"/>
            </a:endParaRPr>
          </a:p>
        </p:txBody>
      </p:sp>
      <p:sp>
        <p:nvSpPr>
          <p:cNvPr id="2188" name="Oval 140"/>
          <p:cNvSpPr>
            <a:spLocks noChangeArrowheads="1"/>
          </p:cNvSpPr>
          <p:nvPr/>
        </p:nvSpPr>
        <p:spPr bwMode="auto">
          <a:xfrm>
            <a:off x="5046346" y="4861244"/>
            <a:ext cx="936625" cy="574675"/>
          </a:xfrm>
          <a:prstGeom prst="ellipse">
            <a:avLst/>
          </a:prstGeom>
          <a:noFill/>
          <a:ln w="38100" cap="flat"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a:buSzPct val="100000"/>
            </a:pPr>
            <a:endParaRPr lang="zh-CN" altLang="zh-CN">
              <a:latin typeface="Arial" panose="020B0604020202020204" pitchFamily="34" charset="0"/>
              <a:ea typeface="宋体" panose="02010600030101010101" pitchFamily="2" charset="-122"/>
            </a:endParaRPr>
          </a:p>
        </p:txBody>
      </p:sp>
      <p:sp>
        <p:nvSpPr>
          <p:cNvPr id="2189" name="AutoShape 141"/>
          <p:cNvSpPr>
            <a:spLocks noChangeArrowheads="1"/>
          </p:cNvSpPr>
          <p:nvPr/>
        </p:nvSpPr>
        <p:spPr bwMode="auto">
          <a:xfrm>
            <a:off x="10056814" y="6669088"/>
            <a:ext cx="611187" cy="188912"/>
          </a:xfrm>
          <a:prstGeom prst="actionButtonBackPrevious">
            <a:avLst/>
          </a:prstGeom>
          <a:solidFill>
            <a:srgbClr val="BBE0E3"/>
          </a:solidFill>
          <a:ln>
            <a:noFill/>
          </a:ln>
          <a:effectLst/>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SzPct val="100000"/>
            </a:pPr>
            <a:endParaRPr lang="zh-CN" altLang="zh-CN">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384625509"/>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childTnLst>
                                    <p:set>
                                      <p:cBhvr additive="base">
                                        <p:cTn id="6" dur="1" fill="hold">
                                          <p:stCondLst>
                                            <p:cond delay="0"/>
                                          </p:stCondLst>
                                        </p:cTn>
                                        <p:tgtEl>
                                          <p:spTgt spid="2186"/>
                                        </p:tgtEl>
                                        <p:attrNameLst>
                                          <p:attrName>style.visibility</p:attrName>
                                        </p:attrNameLst>
                                      </p:cBhvr>
                                      <p:to>
                                        <p:strVal val="visible"/>
                                      </p:to>
                                    </p:set>
                                  </p:childTnLst>
                                </p:cTn>
                              </p:par>
                              <p:par>
                                <p:cTn id="7" presetID="1" presetClass="entr" presetSubtype="0" fill="hold" nodeType="withEffect">
                                  <p:childTnLst>
                                    <p:set>
                                      <p:cBhvr additive="base">
                                        <p:cTn id="8" dur="1" fill="hold">
                                          <p:stCondLst>
                                            <p:cond delay="0"/>
                                          </p:stCondLst>
                                        </p:cTn>
                                        <p:tgtEl>
                                          <p:spTgt spid="2187"/>
                                        </p:tgtEl>
                                        <p:attrNameLst>
                                          <p:attrName>style.visibility</p:attrName>
                                        </p:attrNameLst>
                                      </p:cBhvr>
                                      <p:to>
                                        <p:strVal val="visible"/>
                                      </p:to>
                                    </p:set>
                                  </p:childTnLst>
                                </p:cTn>
                              </p:par>
                              <p:par>
                                <p:cTn id="9" presetID="1" presetClass="entr" presetSubtype="0" fill="hold" nodeType="withEffect">
                                  <p:childTnLst>
                                    <p:set>
                                      <p:cBhvr additive="base">
                                        <p:cTn id="10" dur="1" fill="hold">
                                          <p:stCondLst>
                                            <p:cond delay="0"/>
                                          </p:stCondLst>
                                        </p:cTn>
                                        <p:tgtEl>
                                          <p:spTgt spid="21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45673" y="2443942"/>
            <a:ext cx="9002683" cy="2800767"/>
          </a:xfrm>
          <a:prstGeom prst="rect">
            <a:avLst/>
          </a:prstGeom>
          <a:noFill/>
        </p:spPr>
        <p:txBody>
          <a:bodyPr wrap="square" rtlCol="0">
            <a:spAutoFit/>
          </a:bodyPr>
          <a:lstStyle/>
          <a:p>
            <a:r>
              <a:rPr lang="zh-CN" altLang="en-US" sz="4400" dirty="0">
                <a:solidFill>
                  <a:srgbClr val="C00000"/>
                </a:solidFill>
              </a:rPr>
              <a:t>课后作业</a:t>
            </a:r>
            <a:r>
              <a:rPr lang="zh-CN" altLang="en-US" sz="4400" dirty="0"/>
              <a:t>：</a:t>
            </a:r>
            <a:endParaRPr lang="en-US" altLang="zh-CN" sz="4400" dirty="0"/>
          </a:p>
          <a:p>
            <a:endParaRPr lang="en-US" altLang="zh-CN" sz="4400" dirty="0"/>
          </a:p>
          <a:p>
            <a:endParaRPr lang="en-US" altLang="zh-CN" sz="4400" dirty="0"/>
          </a:p>
          <a:p>
            <a:r>
              <a:rPr lang="zh-CN" altLang="en-US" sz="4400" dirty="0"/>
              <a:t>      练习与思考</a:t>
            </a:r>
            <a:r>
              <a:rPr lang="en-US" altLang="zh-CN" sz="4400" dirty="0"/>
              <a:t>1-4</a:t>
            </a:r>
            <a:r>
              <a:rPr lang="zh-CN" altLang="en-US" sz="4400" dirty="0"/>
              <a:t>小题</a:t>
            </a:r>
          </a:p>
        </p:txBody>
      </p:sp>
    </p:spTree>
    <p:extLst>
      <p:ext uri="{BB962C8B-B14F-4D97-AF65-F5344CB8AC3E}">
        <p14:creationId xmlns:p14="http://schemas.microsoft.com/office/powerpoint/2010/main" val="756504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ChangeArrowheads="1"/>
          </p:cNvSpPr>
          <p:nvPr/>
        </p:nvSpPr>
        <p:spPr bwMode="auto">
          <a:xfrm>
            <a:off x="289675" y="1519238"/>
            <a:ext cx="11902325" cy="2515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buSzPct val="100000"/>
            </a:pPr>
            <a:r>
              <a:rPr lang="ru-RU" altLang="zh-CN" sz="3200" b="1" dirty="0">
                <a:solidFill>
                  <a:srgbClr val="FF0000"/>
                </a:solidFill>
                <a:latin typeface="楷体_GB2312" pitchFamily="49" charset="-122"/>
                <a:ea typeface="楷体_GB2312" pitchFamily="49" charset="-122"/>
              </a:rPr>
              <a:t>          </a:t>
            </a:r>
            <a:r>
              <a:rPr lang="zh-CN" altLang="ru-RU" sz="3200" b="1" dirty="0">
                <a:solidFill>
                  <a:srgbClr val="FF0000"/>
                </a:solidFill>
                <a:latin typeface="楷体_GB2312" pitchFamily="49" charset="-122"/>
                <a:ea typeface="楷体_GB2312" pitchFamily="49" charset="-122"/>
              </a:rPr>
              <a:t>预习作业</a:t>
            </a:r>
            <a:r>
              <a:rPr lang="ru-RU" altLang="zh-CN" sz="3200" b="1" dirty="0">
                <a:solidFill>
                  <a:srgbClr val="FF0000"/>
                </a:solidFill>
                <a:latin typeface="楷体_GB2312" pitchFamily="49" charset="-122"/>
                <a:ea typeface="楷体_GB2312" pitchFamily="49" charset="-122"/>
              </a:rPr>
              <a:t>《</a:t>
            </a:r>
            <a:r>
              <a:rPr lang="zh-CN" altLang="ru-RU" sz="3200" b="1" dirty="0">
                <a:solidFill>
                  <a:srgbClr val="FF0000"/>
                </a:solidFill>
                <a:latin typeface="楷体_GB2312" pitchFamily="49" charset="-122"/>
                <a:ea typeface="楷体_GB2312" pitchFamily="49" charset="-122"/>
              </a:rPr>
              <a:t>改造我们的学习</a:t>
            </a:r>
            <a:r>
              <a:rPr lang="ru-RU" altLang="zh-CN" sz="3200" b="1" dirty="0">
                <a:solidFill>
                  <a:srgbClr val="FF0000"/>
                </a:solidFill>
                <a:latin typeface="楷体_GB2312" pitchFamily="49" charset="-122"/>
                <a:ea typeface="楷体_GB2312" pitchFamily="49" charset="-122"/>
              </a:rPr>
              <a:t>》</a:t>
            </a:r>
          </a:p>
          <a:p>
            <a:pPr>
              <a:spcBef>
                <a:spcPct val="50000"/>
              </a:spcBef>
              <a:buSzPct val="100000"/>
            </a:pPr>
            <a:r>
              <a:rPr lang="ru-RU" altLang="zh-CN" sz="2800" b="1" dirty="0">
                <a:latin typeface="楷体_GB2312" pitchFamily="49" charset="-122"/>
                <a:ea typeface="楷体_GB2312" pitchFamily="49" charset="-122"/>
              </a:rPr>
              <a:t>1</a:t>
            </a:r>
            <a:r>
              <a:rPr lang="zh-CN" altLang="ru-RU" sz="2800" b="1" dirty="0">
                <a:latin typeface="楷体_GB2312" pitchFamily="49" charset="-122"/>
                <a:ea typeface="楷体_GB2312" pitchFamily="49" charset="-122"/>
              </a:rPr>
              <a:t>、阅读“泛读导引”一文，了解毛泽东文章概况。</a:t>
            </a:r>
          </a:p>
          <a:p>
            <a:pPr>
              <a:spcBef>
                <a:spcPct val="50000"/>
              </a:spcBef>
              <a:buSzPct val="100000"/>
            </a:pPr>
            <a:r>
              <a:rPr lang="ru-RU" altLang="zh-CN" sz="2800" b="1" dirty="0">
                <a:latin typeface="楷体_GB2312" pitchFamily="49" charset="-122"/>
                <a:ea typeface="楷体_GB2312" pitchFamily="49" charset="-122"/>
              </a:rPr>
              <a:t>2</a:t>
            </a:r>
            <a:r>
              <a:rPr lang="zh-CN" altLang="ru-RU" sz="2800" b="1" dirty="0">
                <a:latin typeface="楷体_GB2312" pitchFamily="49" charset="-122"/>
                <a:ea typeface="楷体_GB2312" pitchFamily="49" charset="-122"/>
              </a:rPr>
              <a:t>、查找资料，了解本文的写作背景。</a:t>
            </a:r>
          </a:p>
          <a:p>
            <a:pPr>
              <a:spcBef>
                <a:spcPct val="50000"/>
              </a:spcBef>
              <a:buSzPct val="100000"/>
            </a:pPr>
            <a:r>
              <a:rPr lang="ru-RU" altLang="zh-CN" sz="2800" b="1" dirty="0">
                <a:latin typeface="楷体_GB2312" pitchFamily="49" charset="-122"/>
                <a:ea typeface="楷体_GB2312" pitchFamily="49" charset="-122"/>
              </a:rPr>
              <a:t>3</a:t>
            </a:r>
            <a:r>
              <a:rPr lang="zh-CN" altLang="ru-RU" sz="2800" b="1" dirty="0">
                <a:latin typeface="楷体_GB2312" pitchFamily="49" charset="-122"/>
                <a:ea typeface="楷体_GB2312" pitchFamily="49" charset="-122"/>
              </a:rPr>
              <a:t>、完成下列各题（写在预习本上）</a:t>
            </a:r>
          </a:p>
        </p:txBody>
      </p:sp>
      <p:sp>
        <p:nvSpPr>
          <p:cNvPr id="2" name="文本框 1">
            <a:extLst>
              <a:ext uri="{FF2B5EF4-FFF2-40B4-BE49-F238E27FC236}">
                <a16:creationId xmlns:a16="http://schemas.microsoft.com/office/drawing/2014/main" id="{447B727C-93B0-4A80-A249-DF2E75BAE7FF}"/>
              </a:ext>
            </a:extLst>
          </p:cNvPr>
          <p:cNvSpPr txBox="1"/>
          <p:nvPr/>
        </p:nvSpPr>
        <p:spPr>
          <a:xfrm>
            <a:off x="32415" y="3959522"/>
            <a:ext cx="12046080" cy="1384995"/>
          </a:xfrm>
          <a:prstGeom prst="rect">
            <a:avLst/>
          </a:prstGeom>
          <a:noFill/>
        </p:spPr>
        <p:txBody>
          <a:bodyPr wrap="square" rtlCol="0">
            <a:spAutoFit/>
          </a:bodyPr>
          <a:lstStyle/>
          <a:p>
            <a:pPr>
              <a:spcBef>
                <a:spcPct val="50000"/>
              </a:spcBef>
              <a:buSzPct val="100000"/>
            </a:pPr>
            <a:r>
              <a:rPr lang="zh-CN" altLang="ru-RU" sz="2800" b="1" dirty="0">
                <a:latin typeface="楷体_GB2312" pitchFamily="49" charset="-122"/>
                <a:ea typeface="楷体_GB2312" pitchFamily="49" charset="-122"/>
              </a:rPr>
              <a:t>（</a:t>
            </a:r>
            <a:r>
              <a:rPr lang="ru-RU" altLang="zh-CN" sz="2800" b="1" dirty="0">
                <a:latin typeface="楷体_GB2312" pitchFamily="49" charset="-122"/>
                <a:ea typeface="楷体_GB2312" pitchFamily="49" charset="-122"/>
              </a:rPr>
              <a:t>1</a:t>
            </a:r>
            <a:r>
              <a:rPr lang="zh-CN" altLang="ru-RU" sz="2800" b="1" dirty="0">
                <a:latin typeface="楷体_GB2312" pitchFamily="49" charset="-122"/>
                <a:ea typeface="楷体_GB2312" pitchFamily="49" charset="-122"/>
              </a:rPr>
              <a:t>）议论文三要素是（</a:t>
            </a:r>
            <a:r>
              <a:rPr lang="en-US" altLang="zh-CN" sz="2800" b="1" dirty="0">
                <a:latin typeface="楷体_GB2312" pitchFamily="49" charset="-122"/>
                <a:ea typeface="楷体_GB2312" pitchFamily="49" charset="-122"/>
              </a:rPr>
              <a:t>       </a:t>
            </a:r>
            <a:r>
              <a:rPr lang="zh-CN" altLang="ru-RU" sz="2800" b="1" dirty="0">
                <a:latin typeface="楷体_GB2312" pitchFamily="49" charset="-122"/>
                <a:ea typeface="楷体_GB2312" pitchFamily="49" charset="-122"/>
              </a:rPr>
              <a:t>）（</a:t>
            </a:r>
            <a:r>
              <a:rPr lang="en-US" altLang="zh-CN" sz="2800" b="1" dirty="0">
                <a:latin typeface="楷体_GB2312" pitchFamily="49" charset="-122"/>
                <a:ea typeface="楷体_GB2312" pitchFamily="49" charset="-122"/>
              </a:rPr>
              <a:t>        </a:t>
            </a:r>
            <a:r>
              <a:rPr lang="zh-CN" altLang="ru-RU" sz="2800" b="1" dirty="0">
                <a:latin typeface="楷体_GB2312" pitchFamily="49" charset="-122"/>
                <a:ea typeface="楷体_GB2312" pitchFamily="49" charset="-122"/>
              </a:rPr>
              <a:t>）（</a:t>
            </a:r>
            <a:r>
              <a:rPr lang="en-US" altLang="zh-CN" sz="2800" b="1" dirty="0">
                <a:latin typeface="楷体_GB2312" pitchFamily="49" charset="-122"/>
                <a:ea typeface="楷体_GB2312" pitchFamily="49" charset="-122"/>
              </a:rPr>
              <a:t>        </a:t>
            </a:r>
            <a:r>
              <a:rPr lang="zh-CN" altLang="ru-RU" sz="2800" b="1" dirty="0">
                <a:latin typeface="楷体_GB2312" pitchFamily="49" charset="-122"/>
                <a:ea typeface="楷体_GB2312" pitchFamily="49" charset="-122"/>
              </a:rPr>
              <a:t>）；论据有（</a:t>
            </a:r>
            <a:r>
              <a:rPr lang="en-US" altLang="zh-CN" sz="2800" b="1" dirty="0">
                <a:latin typeface="楷体_GB2312" pitchFamily="49" charset="-122"/>
                <a:ea typeface="楷体_GB2312" pitchFamily="49" charset="-122"/>
              </a:rPr>
              <a:t>             </a:t>
            </a:r>
            <a:r>
              <a:rPr lang="en-US" altLang="zh-CN" sz="2800" b="1" dirty="0">
                <a:solidFill>
                  <a:srgbClr val="FF0000"/>
                </a:solidFill>
                <a:latin typeface="楷体_GB2312" pitchFamily="49" charset="-122"/>
                <a:ea typeface="楷体_GB2312" pitchFamily="49" charset="-122"/>
              </a:rPr>
              <a:t> </a:t>
            </a:r>
            <a:r>
              <a:rPr lang="zh-CN" altLang="ru-RU" sz="2800" b="1" dirty="0">
                <a:latin typeface="楷体_GB2312" pitchFamily="49" charset="-122"/>
                <a:ea typeface="楷体_GB2312" pitchFamily="49" charset="-122"/>
              </a:rPr>
              <a:t>）（</a:t>
            </a:r>
            <a:r>
              <a:rPr lang="en-US" altLang="zh-CN" sz="2800" b="1" dirty="0">
                <a:latin typeface="楷体_GB2312" pitchFamily="49" charset="-122"/>
                <a:ea typeface="楷体_GB2312" pitchFamily="49" charset="-122"/>
              </a:rPr>
              <a:t>              </a:t>
            </a:r>
            <a:r>
              <a:rPr lang="zh-CN" altLang="ru-RU" sz="2800" b="1" dirty="0">
                <a:latin typeface="楷体_GB2312" pitchFamily="49" charset="-122"/>
                <a:ea typeface="楷体_GB2312" pitchFamily="49" charset="-122"/>
              </a:rPr>
              <a:t>）两种；论证的基础类型有（</a:t>
            </a:r>
            <a:r>
              <a:rPr lang="en-US" altLang="zh-CN" sz="2800" b="1" dirty="0">
                <a:solidFill>
                  <a:srgbClr val="FF0000"/>
                </a:solidFill>
                <a:latin typeface="楷体_GB2312" pitchFamily="49" charset="-122"/>
                <a:ea typeface="楷体_GB2312" pitchFamily="49" charset="-122"/>
              </a:rPr>
              <a:t>           </a:t>
            </a:r>
            <a:r>
              <a:rPr lang="zh-CN" altLang="ru-RU" sz="2800" b="1" dirty="0">
                <a:latin typeface="楷体_GB2312" pitchFamily="49" charset="-122"/>
                <a:ea typeface="楷体_GB2312" pitchFamily="49" charset="-122"/>
              </a:rPr>
              <a:t>）</a:t>
            </a:r>
            <a:r>
              <a:rPr lang="zh-CN" altLang="en-US" sz="2800" b="1" dirty="0">
                <a:latin typeface="楷体_GB2312" pitchFamily="49" charset="-122"/>
                <a:ea typeface="楷体_GB2312" pitchFamily="49" charset="-122"/>
              </a:rPr>
              <a:t>、</a:t>
            </a:r>
            <a:r>
              <a:rPr lang="zh-CN" altLang="ru-RU" sz="2800" b="1" dirty="0">
                <a:latin typeface="楷体_GB2312" pitchFamily="49" charset="-122"/>
                <a:ea typeface="楷体_GB2312" pitchFamily="49" charset="-122"/>
              </a:rPr>
              <a:t>（</a:t>
            </a:r>
            <a:r>
              <a:rPr lang="en-US" altLang="zh-CN" sz="2800" b="1" dirty="0">
                <a:latin typeface="楷体_GB2312" pitchFamily="49" charset="-122"/>
                <a:ea typeface="楷体_GB2312" pitchFamily="49" charset="-122"/>
              </a:rPr>
              <a:t>            </a:t>
            </a:r>
            <a:r>
              <a:rPr lang="zh-CN" altLang="ru-RU" sz="2800" b="1" dirty="0">
                <a:latin typeface="楷体_GB2312" pitchFamily="49" charset="-122"/>
                <a:ea typeface="楷体_GB2312" pitchFamily="49" charset="-122"/>
              </a:rPr>
              <a:t>）；论证的基本结构层次包括（</a:t>
            </a:r>
            <a:r>
              <a:rPr lang="en-US" altLang="zh-CN" sz="2800" b="1" dirty="0">
                <a:latin typeface="楷体_GB2312" pitchFamily="49" charset="-122"/>
                <a:ea typeface="楷体_GB2312" pitchFamily="49" charset="-122"/>
              </a:rPr>
              <a:t> </a:t>
            </a:r>
            <a:r>
              <a:rPr lang="zh-CN" altLang="en-US" sz="2800" b="1" dirty="0">
                <a:solidFill>
                  <a:srgbClr val="FF0000"/>
                </a:solidFill>
                <a:latin typeface="楷体_GB2312" pitchFamily="49" charset="-122"/>
                <a:ea typeface="楷体_GB2312" pitchFamily="49" charset="-122"/>
              </a:rPr>
              <a:t>      </a:t>
            </a:r>
            <a:r>
              <a:rPr lang="zh-CN" altLang="ru-RU" sz="2800" b="1" dirty="0">
                <a:latin typeface="楷体_GB2312" pitchFamily="49" charset="-122"/>
                <a:ea typeface="楷体_GB2312" pitchFamily="49" charset="-122"/>
              </a:rPr>
              <a:t>）（</a:t>
            </a:r>
            <a:r>
              <a:rPr lang="en-US" altLang="zh-CN" sz="2800" b="1" dirty="0">
                <a:latin typeface="楷体_GB2312" pitchFamily="49" charset="-122"/>
                <a:ea typeface="楷体_GB2312" pitchFamily="49" charset="-122"/>
              </a:rPr>
              <a:t>       </a:t>
            </a:r>
            <a:r>
              <a:rPr lang="zh-CN" altLang="ru-RU" sz="2800" b="1" dirty="0">
                <a:latin typeface="楷体_GB2312" pitchFamily="49" charset="-122"/>
                <a:ea typeface="楷体_GB2312" pitchFamily="49" charset="-122"/>
              </a:rPr>
              <a:t>）（</a:t>
            </a:r>
            <a:r>
              <a:rPr lang="en-US" altLang="zh-CN" sz="2800" b="1" dirty="0">
                <a:latin typeface="楷体_GB2312" pitchFamily="49" charset="-122"/>
                <a:ea typeface="楷体_GB2312" pitchFamily="49" charset="-122"/>
              </a:rPr>
              <a:t>  </a:t>
            </a:r>
            <a:r>
              <a:rPr lang="zh-CN" altLang="en-US" sz="2800" b="1" dirty="0">
                <a:solidFill>
                  <a:srgbClr val="FF0000"/>
                </a:solidFill>
                <a:latin typeface="楷体_GB2312" pitchFamily="49" charset="-122"/>
                <a:ea typeface="楷体_GB2312" pitchFamily="49" charset="-122"/>
              </a:rPr>
              <a:t>  </a:t>
            </a:r>
            <a:r>
              <a:rPr lang="en-US" altLang="zh-CN" sz="2800" b="1" dirty="0">
                <a:solidFill>
                  <a:srgbClr val="FF0000"/>
                </a:solidFill>
                <a:latin typeface="楷体_GB2312" pitchFamily="49" charset="-122"/>
                <a:ea typeface="楷体_GB2312" pitchFamily="49" charset="-122"/>
              </a:rPr>
              <a:t> </a:t>
            </a:r>
            <a:r>
              <a:rPr lang="en-US" altLang="zh-CN" sz="2800" b="1" dirty="0">
                <a:latin typeface="楷体_GB2312" pitchFamily="49" charset="-122"/>
                <a:ea typeface="楷体_GB2312" pitchFamily="49" charset="-122"/>
              </a:rPr>
              <a:t> </a:t>
            </a:r>
            <a:r>
              <a:rPr lang="zh-CN" altLang="ru-RU" sz="2800" b="1" dirty="0">
                <a:latin typeface="楷体_GB2312" pitchFamily="49" charset="-122"/>
                <a:ea typeface="楷体_GB2312" pitchFamily="49" charset="-122"/>
              </a:rPr>
              <a:t>）。</a:t>
            </a:r>
          </a:p>
        </p:txBody>
      </p:sp>
      <p:sp>
        <p:nvSpPr>
          <p:cNvPr id="6" name="文本框 5">
            <a:extLst>
              <a:ext uri="{FF2B5EF4-FFF2-40B4-BE49-F238E27FC236}">
                <a16:creationId xmlns:a16="http://schemas.microsoft.com/office/drawing/2014/main" id="{9B412D28-A253-48F1-875B-B368A8ECE838}"/>
              </a:ext>
            </a:extLst>
          </p:cNvPr>
          <p:cNvSpPr txBox="1">
            <a:spLocks noChangeAspect="1"/>
          </p:cNvSpPr>
          <p:nvPr/>
        </p:nvSpPr>
        <p:spPr>
          <a:xfrm>
            <a:off x="3780132" y="4005290"/>
            <a:ext cx="914400" cy="461665"/>
          </a:xfrm>
          <a:prstGeom prst="rect">
            <a:avLst/>
          </a:prstGeom>
          <a:noFill/>
        </p:spPr>
        <p:txBody>
          <a:bodyPr wrap="square" rtlCol="0">
            <a:spAutoFit/>
          </a:bodyPr>
          <a:lstStyle/>
          <a:p>
            <a:r>
              <a:rPr lang="en-US" altLang="zh-CN" b="1" dirty="0">
                <a:latin typeface="楷体_GB2312" pitchFamily="49" charset="-122"/>
                <a:ea typeface="楷体_GB2312" pitchFamily="49" charset="-122"/>
              </a:rPr>
              <a:t> </a:t>
            </a:r>
            <a:r>
              <a:rPr lang="zh-CN" altLang="en-US" sz="2400" b="1" dirty="0">
                <a:solidFill>
                  <a:srgbClr val="FF0000"/>
                </a:solidFill>
                <a:latin typeface="楷体_GB2312" pitchFamily="49" charset="-122"/>
                <a:ea typeface="楷体_GB2312" pitchFamily="49" charset="-122"/>
              </a:rPr>
              <a:t>论点</a:t>
            </a:r>
            <a:endParaRPr lang="zh-CN" altLang="en-US" dirty="0"/>
          </a:p>
        </p:txBody>
      </p:sp>
      <p:sp>
        <p:nvSpPr>
          <p:cNvPr id="7" name="文本框 6">
            <a:extLst>
              <a:ext uri="{FF2B5EF4-FFF2-40B4-BE49-F238E27FC236}">
                <a16:creationId xmlns:a16="http://schemas.microsoft.com/office/drawing/2014/main" id="{A192D3E4-8C25-41C7-8829-1F52B0EE7CAD}"/>
              </a:ext>
            </a:extLst>
          </p:cNvPr>
          <p:cNvSpPr txBox="1">
            <a:spLocks noChangeAspect="1"/>
          </p:cNvSpPr>
          <p:nvPr/>
        </p:nvSpPr>
        <p:spPr>
          <a:xfrm>
            <a:off x="5374369" y="3974513"/>
            <a:ext cx="997242" cy="523220"/>
          </a:xfrm>
          <a:prstGeom prst="rect">
            <a:avLst/>
          </a:prstGeom>
          <a:noFill/>
        </p:spPr>
        <p:txBody>
          <a:bodyPr wrap="square" rtlCol="0">
            <a:spAutoFit/>
          </a:bodyPr>
          <a:lstStyle/>
          <a:p>
            <a:r>
              <a:rPr lang="zh-CN" altLang="en-US" sz="2800" b="1" dirty="0">
                <a:solidFill>
                  <a:srgbClr val="FF0000"/>
                </a:solidFill>
                <a:latin typeface="楷体_GB2312" pitchFamily="49" charset="-122"/>
                <a:ea typeface="楷体_GB2312" pitchFamily="49" charset="-122"/>
              </a:rPr>
              <a:t>论据</a:t>
            </a:r>
            <a:endParaRPr lang="zh-CN" altLang="en-US" sz="2800" dirty="0"/>
          </a:p>
        </p:txBody>
      </p:sp>
      <p:sp>
        <p:nvSpPr>
          <p:cNvPr id="8" name="文本框 7">
            <a:extLst>
              <a:ext uri="{FF2B5EF4-FFF2-40B4-BE49-F238E27FC236}">
                <a16:creationId xmlns:a16="http://schemas.microsoft.com/office/drawing/2014/main" id="{DCB121E5-FA6F-4B74-BB9B-7E51A48ACBF5}"/>
              </a:ext>
            </a:extLst>
          </p:cNvPr>
          <p:cNvSpPr txBox="1">
            <a:spLocks noChangeAspect="1"/>
          </p:cNvSpPr>
          <p:nvPr/>
        </p:nvSpPr>
        <p:spPr>
          <a:xfrm>
            <a:off x="6933637" y="3984656"/>
            <a:ext cx="939384" cy="523220"/>
          </a:xfrm>
          <a:prstGeom prst="rect">
            <a:avLst/>
          </a:prstGeom>
          <a:noFill/>
        </p:spPr>
        <p:txBody>
          <a:bodyPr wrap="square" rtlCol="0">
            <a:spAutoFit/>
          </a:bodyPr>
          <a:lstStyle/>
          <a:p>
            <a:r>
              <a:rPr lang="zh-CN" altLang="en-US" sz="2800" b="1" dirty="0">
                <a:solidFill>
                  <a:srgbClr val="FF0000"/>
                </a:solidFill>
                <a:latin typeface="楷体_GB2312" pitchFamily="49" charset="-122"/>
                <a:ea typeface="楷体_GB2312" pitchFamily="49" charset="-122"/>
              </a:rPr>
              <a:t>论证</a:t>
            </a:r>
            <a:endParaRPr lang="zh-CN" altLang="en-US" sz="2800" dirty="0"/>
          </a:p>
        </p:txBody>
      </p:sp>
      <p:sp>
        <p:nvSpPr>
          <p:cNvPr id="10" name="文本框 9">
            <a:extLst>
              <a:ext uri="{FF2B5EF4-FFF2-40B4-BE49-F238E27FC236}">
                <a16:creationId xmlns:a16="http://schemas.microsoft.com/office/drawing/2014/main" id="{C985E359-0695-44CC-B15F-94A2A3669534}"/>
              </a:ext>
            </a:extLst>
          </p:cNvPr>
          <p:cNvSpPr txBox="1">
            <a:spLocks noChangeAspect="1"/>
          </p:cNvSpPr>
          <p:nvPr/>
        </p:nvSpPr>
        <p:spPr>
          <a:xfrm>
            <a:off x="9879386" y="3965683"/>
            <a:ext cx="1750675" cy="523220"/>
          </a:xfrm>
          <a:prstGeom prst="rect">
            <a:avLst/>
          </a:prstGeom>
          <a:noFill/>
        </p:spPr>
        <p:txBody>
          <a:bodyPr wrap="square" rtlCol="0">
            <a:spAutoFit/>
          </a:bodyPr>
          <a:lstStyle/>
          <a:p>
            <a:r>
              <a:rPr lang="zh-CN" altLang="en-US" sz="2800" b="1" dirty="0">
                <a:solidFill>
                  <a:srgbClr val="FF0000"/>
                </a:solidFill>
                <a:latin typeface="楷体_GB2312" pitchFamily="49" charset="-122"/>
                <a:ea typeface="楷体_GB2312" pitchFamily="49" charset="-122"/>
              </a:rPr>
              <a:t>事实论证</a:t>
            </a:r>
            <a:endParaRPr lang="zh-CN" altLang="en-US" sz="2800" dirty="0"/>
          </a:p>
        </p:txBody>
      </p:sp>
      <p:sp>
        <p:nvSpPr>
          <p:cNvPr id="11" name="文本框 10">
            <a:extLst>
              <a:ext uri="{FF2B5EF4-FFF2-40B4-BE49-F238E27FC236}">
                <a16:creationId xmlns:a16="http://schemas.microsoft.com/office/drawing/2014/main" id="{34C7612E-3DDF-4541-8E87-1EDD5E00AEAF}"/>
              </a:ext>
            </a:extLst>
          </p:cNvPr>
          <p:cNvSpPr txBox="1">
            <a:spLocks noChangeAspect="1"/>
          </p:cNvSpPr>
          <p:nvPr/>
        </p:nvSpPr>
        <p:spPr>
          <a:xfrm>
            <a:off x="435718" y="4401135"/>
            <a:ext cx="1640393" cy="523220"/>
          </a:xfrm>
          <a:prstGeom prst="rect">
            <a:avLst/>
          </a:prstGeom>
          <a:noFill/>
        </p:spPr>
        <p:txBody>
          <a:bodyPr wrap="square" rtlCol="0">
            <a:spAutoFit/>
          </a:bodyPr>
          <a:lstStyle/>
          <a:p>
            <a:r>
              <a:rPr lang="zh-CN" altLang="en-US" sz="2800" b="1" dirty="0">
                <a:solidFill>
                  <a:srgbClr val="FF0000"/>
                </a:solidFill>
                <a:latin typeface="楷体_GB2312" pitchFamily="49" charset="-122"/>
                <a:ea typeface="楷体_GB2312" pitchFamily="49" charset="-122"/>
              </a:rPr>
              <a:t>理论论证</a:t>
            </a:r>
            <a:endParaRPr lang="zh-CN" altLang="en-US" sz="2800" dirty="0"/>
          </a:p>
        </p:txBody>
      </p:sp>
      <p:sp>
        <p:nvSpPr>
          <p:cNvPr id="13" name="文本框 12">
            <a:extLst>
              <a:ext uri="{FF2B5EF4-FFF2-40B4-BE49-F238E27FC236}">
                <a16:creationId xmlns:a16="http://schemas.microsoft.com/office/drawing/2014/main" id="{F12A57D4-F4CD-40EC-A219-CA1D024A1F30}"/>
              </a:ext>
            </a:extLst>
          </p:cNvPr>
          <p:cNvSpPr txBox="1"/>
          <p:nvPr/>
        </p:nvSpPr>
        <p:spPr>
          <a:xfrm>
            <a:off x="6565982" y="4391341"/>
            <a:ext cx="1357877" cy="523220"/>
          </a:xfrm>
          <a:prstGeom prst="rect">
            <a:avLst/>
          </a:prstGeom>
          <a:noFill/>
        </p:spPr>
        <p:txBody>
          <a:bodyPr wrap="square" rtlCol="0">
            <a:spAutoFit/>
          </a:bodyPr>
          <a:lstStyle/>
          <a:p>
            <a:r>
              <a:rPr lang="zh-CN" altLang="en-US" sz="2800" b="1" dirty="0">
                <a:solidFill>
                  <a:srgbClr val="FF0000"/>
                </a:solidFill>
                <a:ea typeface="楷体_GB2312"/>
              </a:rPr>
              <a:t>摆事实</a:t>
            </a:r>
          </a:p>
        </p:txBody>
      </p:sp>
      <p:sp>
        <p:nvSpPr>
          <p:cNvPr id="14" name="文本框 13">
            <a:extLst>
              <a:ext uri="{FF2B5EF4-FFF2-40B4-BE49-F238E27FC236}">
                <a16:creationId xmlns:a16="http://schemas.microsoft.com/office/drawing/2014/main" id="{675B9ECD-1B09-4730-B4A0-C9D7EF458316}"/>
              </a:ext>
            </a:extLst>
          </p:cNvPr>
          <p:cNvSpPr txBox="1">
            <a:spLocks noChangeAspect="1"/>
          </p:cNvSpPr>
          <p:nvPr/>
        </p:nvSpPr>
        <p:spPr>
          <a:xfrm>
            <a:off x="3433756" y="4836588"/>
            <a:ext cx="394283" cy="523220"/>
          </a:xfrm>
          <a:prstGeom prst="rect">
            <a:avLst/>
          </a:prstGeom>
          <a:noFill/>
        </p:spPr>
        <p:txBody>
          <a:bodyPr wrap="square" rtlCol="0">
            <a:spAutoFit/>
          </a:bodyPr>
          <a:lstStyle/>
          <a:p>
            <a:r>
              <a:rPr lang="zh-CN" altLang="en-US" sz="2800" b="1" dirty="0">
                <a:solidFill>
                  <a:srgbClr val="FF0000"/>
                </a:solidFill>
                <a:latin typeface="楷体_GB2312" pitchFamily="49" charset="-122"/>
                <a:ea typeface="楷体_GB2312" pitchFamily="49" charset="-122"/>
              </a:rPr>
              <a:t>总</a:t>
            </a:r>
            <a:endParaRPr lang="zh-CN" altLang="en-US" sz="2800" dirty="0"/>
          </a:p>
        </p:txBody>
      </p:sp>
      <p:sp>
        <p:nvSpPr>
          <p:cNvPr id="15" name="文本框 14">
            <a:extLst>
              <a:ext uri="{FF2B5EF4-FFF2-40B4-BE49-F238E27FC236}">
                <a16:creationId xmlns:a16="http://schemas.microsoft.com/office/drawing/2014/main" id="{6FEED438-8E1D-4A2B-AE16-9D89F8A43691}"/>
              </a:ext>
            </a:extLst>
          </p:cNvPr>
          <p:cNvSpPr txBox="1">
            <a:spLocks noChangeAspect="1"/>
          </p:cNvSpPr>
          <p:nvPr/>
        </p:nvSpPr>
        <p:spPr>
          <a:xfrm>
            <a:off x="4911730" y="4843409"/>
            <a:ext cx="394283" cy="523220"/>
          </a:xfrm>
          <a:prstGeom prst="rect">
            <a:avLst/>
          </a:prstGeom>
          <a:noFill/>
        </p:spPr>
        <p:txBody>
          <a:bodyPr wrap="square" rtlCol="0">
            <a:spAutoFit/>
          </a:bodyPr>
          <a:lstStyle/>
          <a:p>
            <a:r>
              <a:rPr lang="zh-CN" altLang="en-US" sz="2800" b="1" dirty="0">
                <a:solidFill>
                  <a:srgbClr val="FF0000"/>
                </a:solidFill>
                <a:latin typeface="楷体_GB2312" pitchFamily="49" charset="-122"/>
                <a:ea typeface="楷体_GB2312" pitchFamily="49" charset="-122"/>
              </a:rPr>
              <a:t>分</a:t>
            </a:r>
            <a:endParaRPr lang="zh-CN" altLang="en-US" sz="2800" dirty="0"/>
          </a:p>
        </p:txBody>
      </p:sp>
      <p:sp>
        <p:nvSpPr>
          <p:cNvPr id="16" name="文本框 15">
            <a:extLst>
              <a:ext uri="{FF2B5EF4-FFF2-40B4-BE49-F238E27FC236}">
                <a16:creationId xmlns:a16="http://schemas.microsoft.com/office/drawing/2014/main" id="{9FB47162-62D3-49F7-BE48-67FEF60F8560}"/>
              </a:ext>
            </a:extLst>
          </p:cNvPr>
          <p:cNvSpPr txBox="1">
            <a:spLocks noChangeAspect="1"/>
          </p:cNvSpPr>
          <p:nvPr/>
        </p:nvSpPr>
        <p:spPr>
          <a:xfrm>
            <a:off x="6347851" y="4848060"/>
            <a:ext cx="494951" cy="523220"/>
          </a:xfrm>
          <a:prstGeom prst="rect">
            <a:avLst/>
          </a:prstGeom>
          <a:noFill/>
        </p:spPr>
        <p:txBody>
          <a:bodyPr wrap="square" rtlCol="0">
            <a:spAutoFit/>
          </a:bodyPr>
          <a:lstStyle/>
          <a:p>
            <a:r>
              <a:rPr lang="zh-CN" altLang="en-US" sz="2800" b="1" dirty="0">
                <a:solidFill>
                  <a:srgbClr val="FF0000"/>
                </a:solidFill>
                <a:latin typeface="楷体_GB2312" pitchFamily="49" charset="-122"/>
                <a:ea typeface="楷体_GB2312" pitchFamily="49" charset="-122"/>
              </a:rPr>
              <a:t>总</a:t>
            </a:r>
            <a:endParaRPr lang="zh-CN" altLang="en-US" sz="2800" dirty="0"/>
          </a:p>
        </p:txBody>
      </p:sp>
      <p:sp>
        <p:nvSpPr>
          <p:cNvPr id="19" name="文本框 18">
            <a:extLst>
              <a:ext uri="{FF2B5EF4-FFF2-40B4-BE49-F238E27FC236}">
                <a16:creationId xmlns:a16="http://schemas.microsoft.com/office/drawing/2014/main" id="{4C7963D8-D760-4911-8B0E-0CD5F47A1776}"/>
              </a:ext>
            </a:extLst>
          </p:cNvPr>
          <p:cNvSpPr txBox="1"/>
          <p:nvPr/>
        </p:nvSpPr>
        <p:spPr>
          <a:xfrm>
            <a:off x="8849167" y="4391341"/>
            <a:ext cx="1357878" cy="523220"/>
          </a:xfrm>
          <a:prstGeom prst="rect">
            <a:avLst/>
          </a:prstGeom>
          <a:noFill/>
        </p:spPr>
        <p:txBody>
          <a:bodyPr wrap="square" rtlCol="0">
            <a:spAutoFit/>
          </a:bodyPr>
          <a:lstStyle/>
          <a:p>
            <a:r>
              <a:rPr lang="zh-CN" altLang="en-US" sz="2800" b="1" dirty="0">
                <a:solidFill>
                  <a:srgbClr val="FF0000"/>
                </a:solidFill>
                <a:latin typeface="楷体_GB2312" pitchFamily="49" charset="-122"/>
                <a:ea typeface="楷体_GB2312" pitchFamily="49" charset="-122"/>
              </a:rPr>
              <a:t>讲道理</a:t>
            </a:r>
            <a:endParaRPr lang="zh-CN" altLang="en-US" sz="2800" dirty="0"/>
          </a:p>
        </p:txBody>
      </p:sp>
      <p:sp>
        <p:nvSpPr>
          <p:cNvPr id="21" name="文本框 20">
            <a:extLst>
              <a:ext uri="{FF2B5EF4-FFF2-40B4-BE49-F238E27FC236}">
                <a16:creationId xmlns:a16="http://schemas.microsoft.com/office/drawing/2014/main" id="{80572E49-D735-4AC7-8FC3-EB85F02C4BCC}"/>
              </a:ext>
            </a:extLst>
          </p:cNvPr>
          <p:cNvSpPr txBox="1"/>
          <p:nvPr/>
        </p:nvSpPr>
        <p:spPr>
          <a:xfrm>
            <a:off x="32414" y="5290385"/>
            <a:ext cx="11902324" cy="523220"/>
          </a:xfrm>
          <a:prstGeom prst="rect">
            <a:avLst/>
          </a:prstGeom>
          <a:noFill/>
        </p:spPr>
        <p:txBody>
          <a:bodyPr wrap="square" rtlCol="0">
            <a:spAutoFit/>
          </a:bodyPr>
          <a:lstStyle/>
          <a:p>
            <a:r>
              <a:rPr lang="zh-CN" altLang="en-US" sz="2800" b="1" dirty="0">
                <a:latin typeface="楷体_GB2312" pitchFamily="49" charset="-122"/>
                <a:ea typeface="楷体_GB2312" pitchFamily="49" charset="-122"/>
              </a:rPr>
              <a:t>（</a:t>
            </a:r>
            <a:r>
              <a:rPr lang="ru-RU" altLang="zh-CN" sz="2800" b="1" dirty="0">
                <a:latin typeface="楷体_GB2312" pitchFamily="49" charset="-122"/>
                <a:ea typeface="楷体_GB2312" pitchFamily="49" charset="-122"/>
              </a:rPr>
              <a:t>2</a:t>
            </a:r>
            <a:r>
              <a:rPr lang="zh-CN" altLang="ru-RU" sz="2800" b="1" dirty="0">
                <a:latin typeface="楷体_GB2312" pitchFamily="49" charset="-122"/>
                <a:ea typeface="楷体_GB2312" pitchFamily="49" charset="-122"/>
              </a:rPr>
              <a:t>）写出拼音：谬种、臆造、前仆后继</a:t>
            </a:r>
            <a:r>
              <a:rPr lang="zh-CN" altLang="en-US" sz="2800" b="1" dirty="0">
                <a:latin typeface="楷体_GB2312" pitchFamily="49" charset="-122"/>
                <a:ea typeface="楷体_GB2312" pitchFamily="49" charset="-122"/>
              </a:rPr>
              <a:t>、</a:t>
            </a:r>
            <a:r>
              <a:rPr lang="zh-CN" altLang="ru-RU" sz="2800" b="1" dirty="0">
                <a:latin typeface="楷体_GB2312" pitchFamily="49" charset="-122"/>
                <a:ea typeface="楷体_GB2312" pitchFamily="49" charset="-122"/>
              </a:rPr>
              <a:t>有的放矢、哗众取宠、陈词滥调</a:t>
            </a:r>
            <a:endParaRPr lang="zh-CN" altLang="en-US" sz="2800" dirty="0"/>
          </a:p>
        </p:txBody>
      </p:sp>
      <p:sp>
        <p:nvSpPr>
          <p:cNvPr id="20" name="矩形 19">
            <a:extLst>
              <a:ext uri="{FF2B5EF4-FFF2-40B4-BE49-F238E27FC236}">
                <a16:creationId xmlns:a16="http://schemas.microsoft.com/office/drawing/2014/main" id="{3A97979C-108B-46FA-BE20-B4A35F64F3DA}"/>
              </a:ext>
            </a:extLst>
          </p:cNvPr>
          <p:cNvSpPr/>
          <p:nvPr/>
        </p:nvSpPr>
        <p:spPr>
          <a:xfrm>
            <a:off x="32414" y="5773314"/>
            <a:ext cx="12495147" cy="523220"/>
          </a:xfrm>
          <a:prstGeom prst="rect">
            <a:avLst/>
          </a:prstGeom>
        </p:spPr>
        <p:txBody>
          <a:bodyPr wrap="square">
            <a:spAutoFit/>
          </a:bodyPr>
          <a:lstStyle/>
          <a:p>
            <a:r>
              <a:rPr lang="zh-CN" altLang="ru-RU" sz="2800" b="1" dirty="0">
                <a:latin typeface="楷体_GB2312" pitchFamily="49" charset="-122"/>
                <a:ea typeface="楷体_GB2312" pitchFamily="49" charset="-122"/>
              </a:rPr>
              <a:t>（</a:t>
            </a:r>
            <a:r>
              <a:rPr lang="ru-RU" altLang="zh-CN" sz="2800" b="1" dirty="0">
                <a:latin typeface="楷体_GB2312" pitchFamily="49" charset="-122"/>
                <a:ea typeface="楷体_GB2312" pitchFamily="49" charset="-122"/>
              </a:rPr>
              <a:t>3</a:t>
            </a:r>
            <a:r>
              <a:rPr lang="zh-CN" altLang="ru-RU" sz="2800" b="1" dirty="0">
                <a:latin typeface="楷体_GB2312" pitchFamily="49" charset="-122"/>
                <a:ea typeface="楷体_GB2312" pitchFamily="49" charset="-122"/>
              </a:rPr>
              <a:t>）解释：</a:t>
            </a:r>
            <a:r>
              <a:rPr kumimoji="1" lang="zh-CN" altLang="ru-RU" sz="2800" b="1" dirty="0">
                <a:latin typeface="楷体_GB2312" pitchFamily="49" charset="-122"/>
                <a:ea typeface="楷体_GB2312" pitchFamily="49" charset="-122"/>
              </a:rPr>
              <a:t>前仆后继、生吞活剥、有的放矢、哗众取宠、谬种流传</a:t>
            </a:r>
            <a:endParaRPr lang="zh-CN" altLang="en-US" sz="2800" dirty="0"/>
          </a:p>
        </p:txBody>
      </p:sp>
      <p:sp>
        <p:nvSpPr>
          <p:cNvPr id="22" name="矩形 21">
            <a:extLst>
              <a:ext uri="{FF2B5EF4-FFF2-40B4-BE49-F238E27FC236}">
                <a16:creationId xmlns:a16="http://schemas.microsoft.com/office/drawing/2014/main" id="{EE01AFE7-BA6D-4E68-8715-C3596FF4C8F0}"/>
              </a:ext>
            </a:extLst>
          </p:cNvPr>
          <p:cNvSpPr/>
          <p:nvPr/>
        </p:nvSpPr>
        <p:spPr>
          <a:xfrm>
            <a:off x="32414" y="6340757"/>
            <a:ext cx="6510115" cy="480131"/>
          </a:xfrm>
          <a:prstGeom prst="rect">
            <a:avLst/>
          </a:prstGeom>
        </p:spPr>
        <p:txBody>
          <a:bodyPr wrap="none">
            <a:spAutoFit/>
          </a:bodyPr>
          <a:lstStyle/>
          <a:p>
            <a:pPr>
              <a:lnSpc>
                <a:spcPct val="90000"/>
              </a:lnSpc>
              <a:spcBef>
                <a:spcPct val="20000"/>
              </a:spcBef>
              <a:buSzPct val="100000"/>
            </a:pPr>
            <a:r>
              <a:rPr lang="zh-CN" altLang="ru-RU" sz="2800" b="1" dirty="0">
                <a:latin typeface="楷体_GB2312" pitchFamily="49" charset="-122"/>
                <a:ea typeface="楷体_GB2312" pitchFamily="49" charset="-122"/>
              </a:rPr>
              <a:t>（</a:t>
            </a:r>
            <a:r>
              <a:rPr lang="ru-RU" altLang="zh-CN" sz="2800" b="1" dirty="0">
                <a:latin typeface="楷体_GB2312" pitchFamily="49" charset="-122"/>
                <a:ea typeface="楷体_GB2312" pitchFamily="49" charset="-122"/>
              </a:rPr>
              <a:t>4</a:t>
            </a:r>
            <a:r>
              <a:rPr lang="zh-CN" altLang="ru-RU" sz="2800" b="1" dirty="0">
                <a:latin typeface="楷体_GB2312" pitchFamily="49" charset="-122"/>
                <a:ea typeface="楷体_GB2312" pitchFamily="49" charset="-122"/>
              </a:rPr>
              <a:t>）理清本文的写作思路和文章结构。</a:t>
            </a:r>
          </a:p>
        </p:txBody>
      </p:sp>
    </p:spTree>
    <p:extLst>
      <p:ext uri="{BB962C8B-B14F-4D97-AF65-F5344CB8AC3E}">
        <p14:creationId xmlns:p14="http://schemas.microsoft.com/office/powerpoint/2010/main" val="2184044391"/>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circle(in)">
                                      <p:cBhvr>
                                        <p:cTn id="27" dur="20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circle(in)">
                                      <p:cBhvr>
                                        <p:cTn id="32" dur="20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circle(in)">
                                      <p:cBhvr>
                                        <p:cTn id="37" dur="2000"/>
                                        <p:tgtEl>
                                          <p:spTgt spid="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circle(in)">
                                      <p:cBhvr>
                                        <p:cTn id="42" dur="2000"/>
                                        <p:tgtEl>
                                          <p:spTgt spid="1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Effect transition="in" filter="circle(in)">
                                      <p:cBhvr>
                                        <p:cTn id="47" dur="2000"/>
                                        <p:tgtEl>
                                          <p:spTgt spid="11">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13">
                                            <p:txEl>
                                              <p:pRg st="0" end="0"/>
                                            </p:txEl>
                                          </p:spTgt>
                                        </p:tgtEl>
                                        <p:attrNameLst>
                                          <p:attrName>style.visibility</p:attrName>
                                        </p:attrNameLst>
                                      </p:cBhvr>
                                      <p:to>
                                        <p:strVal val="visible"/>
                                      </p:to>
                                    </p:set>
                                    <p:animEffect transition="in" filter="circle(in)">
                                      <p:cBhvr>
                                        <p:cTn id="52" dur="2000"/>
                                        <p:tgtEl>
                                          <p:spTgt spid="13">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circle(in)">
                                      <p:cBhvr>
                                        <p:cTn id="57" dur="2000"/>
                                        <p:tgtEl>
                                          <p:spTgt spid="19">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14">
                                            <p:txEl>
                                              <p:pRg st="0" end="0"/>
                                            </p:txEl>
                                          </p:spTgt>
                                        </p:tgtEl>
                                        <p:attrNameLst>
                                          <p:attrName>style.visibility</p:attrName>
                                        </p:attrNameLst>
                                      </p:cBhvr>
                                      <p:to>
                                        <p:strVal val="visible"/>
                                      </p:to>
                                    </p:set>
                                    <p:animEffect transition="in" filter="circle(in)">
                                      <p:cBhvr>
                                        <p:cTn id="62" dur="2000"/>
                                        <p:tgtEl>
                                          <p:spTgt spid="14">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15">
                                            <p:txEl>
                                              <p:pRg st="0" end="0"/>
                                            </p:txEl>
                                          </p:spTgt>
                                        </p:tgtEl>
                                        <p:attrNameLst>
                                          <p:attrName>style.visibility</p:attrName>
                                        </p:attrNameLst>
                                      </p:cBhvr>
                                      <p:to>
                                        <p:strVal val="visible"/>
                                      </p:to>
                                    </p:set>
                                    <p:animEffect transition="in" filter="circle(in)">
                                      <p:cBhvr>
                                        <p:cTn id="67" dur="2000"/>
                                        <p:tgtEl>
                                          <p:spTgt spid="15">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nodeType="clickEffect">
                                  <p:stCondLst>
                                    <p:cond delay="0"/>
                                  </p:stCondLst>
                                  <p:childTnLst>
                                    <p:set>
                                      <p:cBhvr>
                                        <p:cTn id="71" dur="1" fill="hold">
                                          <p:stCondLst>
                                            <p:cond delay="0"/>
                                          </p:stCondLst>
                                        </p:cTn>
                                        <p:tgtEl>
                                          <p:spTgt spid="16">
                                            <p:txEl>
                                              <p:pRg st="0" end="0"/>
                                            </p:txEl>
                                          </p:spTgt>
                                        </p:tgtEl>
                                        <p:attrNameLst>
                                          <p:attrName>style.visibility</p:attrName>
                                        </p:attrNameLst>
                                      </p:cBhvr>
                                      <p:to>
                                        <p:strVal val="visible"/>
                                      </p:to>
                                    </p:set>
                                    <p:animEffect transition="in" filter="circle(in)">
                                      <p:cBhvr>
                                        <p:cTn id="72" dur="2000"/>
                                        <p:tgtEl>
                                          <p:spTgt spid="16">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Rectangle 11"/>
          <p:cNvSpPr>
            <a:spLocks noChangeArrowheads="1"/>
          </p:cNvSpPr>
          <p:nvPr/>
        </p:nvSpPr>
        <p:spPr bwMode="auto">
          <a:xfrm>
            <a:off x="665019" y="1512917"/>
            <a:ext cx="11396748" cy="5461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SzPct val="100000"/>
            </a:pPr>
            <a:r>
              <a:rPr lang="zh-CN" altLang="ru-RU" sz="2800" b="1" dirty="0">
                <a:solidFill>
                  <a:srgbClr val="0000FF"/>
                </a:solidFill>
                <a:latin typeface="楷体" panose="02010609060101010101" pitchFamily="49" charset="-122"/>
                <a:ea typeface="楷体" panose="02010609060101010101" pitchFamily="49" charset="-122"/>
              </a:rPr>
              <a:t>毛泽东影响中国最为深远的十句话：</a:t>
            </a:r>
          </a:p>
          <a:p>
            <a:pPr>
              <a:buSzPct val="100000"/>
            </a:pPr>
            <a:r>
              <a:rPr lang="zh-CN" altLang="ru-RU" sz="2800" b="1" dirty="0">
                <a:latin typeface="楷体" panose="02010609060101010101" pitchFamily="49" charset="-122"/>
                <a:ea typeface="楷体" panose="02010609060101010101" pitchFamily="49" charset="-122"/>
              </a:rPr>
              <a:t>  </a:t>
            </a:r>
            <a:r>
              <a:rPr lang="ru-RU" altLang="zh-CN" sz="2800" b="1" dirty="0">
                <a:latin typeface="楷体" panose="02010609060101010101" pitchFamily="49" charset="-122"/>
                <a:ea typeface="楷体" panose="02010609060101010101" pitchFamily="49" charset="-122"/>
              </a:rPr>
              <a:t>1</a:t>
            </a:r>
            <a:r>
              <a:rPr lang="zh-CN" altLang="ru-RU" sz="2800" b="1" dirty="0">
                <a:latin typeface="楷体" panose="02010609060101010101" pitchFamily="49" charset="-122"/>
                <a:ea typeface="楷体" panose="02010609060101010101" pitchFamily="49" charset="-122"/>
              </a:rPr>
              <a:t>、最具真理性的：</a:t>
            </a:r>
            <a:r>
              <a:rPr lang="zh-CN" altLang="ru-RU" sz="2800" b="1" dirty="0">
                <a:solidFill>
                  <a:srgbClr val="FF0000"/>
                </a:solidFill>
                <a:latin typeface="楷体" panose="02010609060101010101" pitchFamily="49" charset="-122"/>
                <a:ea typeface="楷体" panose="02010609060101010101" pitchFamily="49" charset="-122"/>
              </a:rPr>
              <a:t>枪杆子里面出政权！</a:t>
            </a:r>
          </a:p>
          <a:p>
            <a:pPr>
              <a:buSzPct val="100000"/>
            </a:pPr>
            <a:r>
              <a:rPr lang="zh-CN" altLang="ru-RU" sz="2800" b="1" dirty="0">
                <a:latin typeface="楷体" panose="02010609060101010101" pitchFamily="49" charset="-122"/>
                <a:ea typeface="楷体" panose="02010609060101010101" pitchFamily="49" charset="-122"/>
              </a:rPr>
              <a:t>  </a:t>
            </a:r>
            <a:r>
              <a:rPr lang="ru-RU" altLang="zh-CN" sz="2800" b="1" dirty="0">
                <a:latin typeface="楷体" panose="02010609060101010101" pitchFamily="49" charset="-122"/>
                <a:ea typeface="楷体" panose="02010609060101010101" pitchFamily="49" charset="-122"/>
              </a:rPr>
              <a:t>2</a:t>
            </a:r>
            <a:r>
              <a:rPr lang="zh-CN" altLang="ru-RU" sz="2800" b="1" dirty="0">
                <a:latin typeface="楷体" panose="02010609060101010101" pitchFamily="49" charset="-122"/>
                <a:ea typeface="楷体" panose="02010609060101010101" pitchFamily="49" charset="-122"/>
              </a:rPr>
              <a:t>、最鼓舞人心的：</a:t>
            </a:r>
            <a:r>
              <a:rPr lang="zh-CN" altLang="ru-RU" sz="2800" b="1" dirty="0">
                <a:solidFill>
                  <a:srgbClr val="FF0000"/>
                </a:solidFill>
                <a:latin typeface="楷体" panose="02010609060101010101" pitchFamily="49" charset="-122"/>
                <a:ea typeface="楷体" panose="02010609060101010101" pitchFamily="49" charset="-122"/>
              </a:rPr>
              <a:t>星星之火，可以燎原。</a:t>
            </a:r>
          </a:p>
          <a:p>
            <a:pPr>
              <a:buSzPct val="100000"/>
            </a:pPr>
            <a:r>
              <a:rPr lang="zh-CN" altLang="ru-RU" sz="2800" b="1" dirty="0">
                <a:latin typeface="楷体" panose="02010609060101010101" pitchFamily="49" charset="-122"/>
                <a:ea typeface="楷体" panose="02010609060101010101" pitchFamily="49" charset="-122"/>
              </a:rPr>
              <a:t>  </a:t>
            </a:r>
            <a:r>
              <a:rPr lang="ru-RU" altLang="zh-CN" sz="2800" b="1" dirty="0">
                <a:latin typeface="楷体" panose="02010609060101010101" pitchFamily="49" charset="-122"/>
                <a:ea typeface="楷体" panose="02010609060101010101" pitchFamily="49" charset="-122"/>
              </a:rPr>
              <a:t>3</a:t>
            </a:r>
            <a:r>
              <a:rPr lang="zh-CN" altLang="ru-RU" sz="2800" b="1" dirty="0">
                <a:latin typeface="楷体" panose="02010609060101010101" pitchFamily="49" charset="-122"/>
                <a:ea typeface="楷体" panose="02010609060101010101" pitchFamily="49" charset="-122"/>
              </a:rPr>
              <a:t>、最大气的：</a:t>
            </a:r>
            <a:r>
              <a:rPr lang="zh-CN" altLang="ru-RU" sz="2800" b="1" dirty="0">
                <a:solidFill>
                  <a:srgbClr val="FF0000"/>
                </a:solidFill>
                <a:latin typeface="楷体" panose="02010609060101010101" pitchFamily="49" charset="-122"/>
                <a:ea typeface="楷体" panose="02010609060101010101" pitchFamily="49" charset="-122"/>
              </a:rPr>
              <a:t>一切反动派都是纸老虎！</a:t>
            </a:r>
          </a:p>
          <a:p>
            <a:pPr>
              <a:buSzPct val="100000"/>
            </a:pPr>
            <a:r>
              <a:rPr lang="zh-CN" altLang="ru-RU" sz="2800" b="1" dirty="0">
                <a:latin typeface="楷体" panose="02010609060101010101" pitchFamily="49" charset="-122"/>
                <a:ea typeface="楷体" panose="02010609060101010101" pitchFamily="49" charset="-122"/>
              </a:rPr>
              <a:t>  </a:t>
            </a:r>
            <a:r>
              <a:rPr lang="ru-RU" altLang="zh-CN" sz="2800" b="1" dirty="0">
                <a:latin typeface="楷体" panose="02010609060101010101" pitchFamily="49" charset="-122"/>
                <a:ea typeface="楷体" panose="02010609060101010101" pitchFamily="49" charset="-122"/>
              </a:rPr>
              <a:t>4</a:t>
            </a:r>
            <a:r>
              <a:rPr lang="zh-CN" altLang="ru-RU" sz="2800" b="1" dirty="0">
                <a:latin typeface="楷体" panose="02010609060101010101" pitchFamily="49" charset="-122"/>
                <a:ea typeface="楷体" panose="02010609060101010101" pitchFamily="49" charset="-122"/>
              </a:rPr>
              <a:t>、最谦虚的：</a:t>
            </a:r>
            <a:r>
              <a:rPr lang="zh-CN" altLang="ru-RU" sz="2800" b="1" dirty="0">
                <a:solidFill>
                  <a:srgbClr val="FF0000"/>
                </a:solidFill>
                <a:latin typeface="楷体" panose="02010609060101010101" pitchFamily="49" charset="-122"/>
                <a:ea typeface="楷体" panose="02010609060101010101" pitchFamily="49" charset="-122"/>
              </a:rPr>
              <a:t>万里长征才走完了第一步！</a:t>
            </a:r>
          </a:p>
          <a:p>
            <a:pPr>
              <a:buSzPct val="100000"/>
            </a:pPr>
            <a:r>
              <a:rPr lang="zh-CN" altLang="ru-RU" sz="2800" b="1" dirty="0">
                <a:latin typeface="楷体" panose="02010609060101010101" pitchFamily="49" charset="-122"/>
                <a:ea typeface="楷体" panose="02010609060101010101" pitchFamily="49" charset="-122"/>
              </a:rPr>
              <a:t>  </a:t>
            </a:r>
            <a:r>
              <a:rPr lang="ru-RU" altLang="zh-CN" sz="2800" b="1" dirty="0">
                <a:latin typeface="楷体" panose="02010609060101010101" pitchFamily="49" charset="-122"/>
                <a:ea typeface="楷体" panose="02010609060101010101" pitchFamily="49" charset="-122"/>
              </a:rPr>
              <a:t>5</a:t>
            </a:r>
            <a:r>
              <a:rPr lang="zh-CN" altLang="ru-RU" sz="2800" b="1" dirty="0">
                <a:latin typeface="楷体" panose="02010609060101010101" pitchFamily="49" charset="-122"/>
                <a:ea typeface="楷体" panose="02010609060101010101" pitchFamily="49" charset="-122"/>
              </a:rPr>
              <a:t>、最震憾的：</a:t>
            </a:r>
            <a:r>
              <a:rPr lang="zh-CN" altLang="ru-RU" sz="2800" b="1" dirty="0">
                <a:solidFill>
                  <a:srgbClr val="FF0000"/>
                </a:solidFill>
                <a:latin typeface="楷体" panose="02010609060101010101" pitchFamily="49" charset="-122"/>
                <a:ea typeface="楷体" panose="02010609060101010101" pitchFamily="49" charset="-122"/>
              </a:rPr>
              <a:t>中国人民从此站起来了！</a:t>
            </a:r>
          </a:p>
          <a:p>
            <a:pPr>
              <a:buSzPct val="100000"/>
            </a:pPr>
            <a:r>
              <a:rPr lang="zh-CN" altLang="ru-RU" sz="2800" b="1" dirty="0">
                <a:latin typeface="楷体" panose="02010609060101010101" pitchFamily="49" charset="-122"/>
                <a:ea typeface="楷体" panose="02010609060101010101" pitchFamily="49" charset="-122"/>
              </a:rPr>
              <a:t>  </a:t>
            </a:r>
            <a:r>
              <a:rPr lang="ru-RU" altLang="zh-CN" sz="2800" b="1" dirty="0">
                <a:latin typeface="楷体" panose="02010609060101010101" pitchFamily="49" charset="-122"/>
                <a:ea typeface="楷体" panose="02010609060101010101" pitchFamily="49" charset="-122"/>
              </a:rPr>
              <a:t>6</a:t>
            </a:r>
            <a:r>
              <a:rPr lang="zh-CN" altLang="ru-RU" sz="2800" b="1" dirty="0">
                <a:latin typeface="楷体" panose="02010609060101010101" pitchFamily="49" charset="-122"/>
                <a:ea typeface="楷体" panose="02010609060101010101" pitchFamily="49" charset="-122"/>
              </a:rPr>
              <a:t>、最威严的：</a:t>
            </a:r>
            <a:r>
              <a:rPr lang="zh-CN" altLang="ru-RU" sz="2800" b="1" dirty="0">
                <a:solidFill>
                  <a:srgbClr val="FF0000"/>
                </a:solidFill>
                <a:latin typeface="楷体" panose="02010609060101010101" pitchFamily="49" charset="-122"/>
                <a:ea typeface="楷体" panose="02010609060101010101" pitchFamily="49" charset="-122"/>
              </a:rPr>
              <a:t>人不犯我，我不犯人。</a:t>
            </a:r>
          </a:p>
          <a:p>
            <a:pPr>
              <a:buSzPct val="100000"/>
            </a:pPr>
            <a:r>
              <a:rPr lang="zh-CN" altLang="ru-RU" sz="2800" b="1" dirty="0">
                <a:latin typeface="楷体" panose="02010609060101010101" pitchFamily="49" charset="-122"/>
                <a:ea typeface="楷体" panose="02010609060101010101" pitchFamily="49" charset="-122"/>
              </a:rPr>
              <a:t>  </a:t>
            </a:r>
            <a:r>
              <a:rPr lang="ru-RU" altLang="zh-CN" sz="2800" b="1" dirty="0">
                <a:latin typeface="楷体" panose="02010609060101010101" pitchFamily="49" charset="-122"/>
                <a:ea typeface="楷体" panose="02010609060101010101" pitchFamily="49" charset="-122"/>
              </a:rPr>
              <a:t>7</a:t>
            </a:r>
            <a:r>
              <a:rPr lang="zh-CN" altLang="ru-RU" sz="2800" b="1" dirty="0">
                <a:latin typeface="楷体" panose="02010609060101010101" pitchFamily="49" charset="-122"/>
                <a:ea typeface="楷体" panose="02010609060101010101" pitchFamily="49" charset="-122"/>
              </a:rPr>
              <a:t>、最自豪的：</a:t>
            </a:r>
            <a:r>
              <a:rPr lang="zh-CN" altLang="ru-RU" sz="2800" b="1" dirty="0">
                <a:solidFill>
                  <a:srgbClr val="FF0000"/>
                </a:solidFill>
                <a:latin typeface="楷体" panose="02010609060101010101" pitchFamily="49" charset="-122"/>
                <a:ea typeface="楷体" panose="02010609060101010101" pitchFamily="49" charset="-122"/>
              </a:rPr>
              <a:t>数风流人物，还看今朝。</a:t>
            </a:r>
          </a:p>
          <a:p>
            <a:pPr>
              <a:buSzPct val="100000"/>
            </a:pPr>
            <a:r>
              <a:rPr lang="zh-CN" altLang="ru-RU" sz="2800" b="1" dirty="0">
                <a:latin typeface="楷体" panose="02010609060101010101" pitchFamily="49" charset="-122"/>
                <a:ea typeface="楷体" panose="02010609060101010101" pitchFamily="49" charset="-122"/>
              </a:rPr>
              <a:t>  </a:t>
            </a:r>
            <a:r>
              <a:rPr lang="ru-RU" altLang="zh-CN" sz="2800" b="1" dirty="0">
                <a:latin typeface="楷体" panose="02010609060101010101" pitchFamily="49" charset="-122"/>
                <a:ea typeface="楷体" panose="02010609060101010101" pitchFamily="49" charset="-122"/>
              </a:rPr>
              <a:t>8</a:t>
            </a:r>
            <a:r>
              <a:rPr lang="zh-CN" altLang="ru-RU" sz="2800" b="1" dirty="0">
                <a:latin typeface="楷体" panose="02010609060101010101" pitchFamily="49" charset="-122"/>
                <a:ea typeface="楷体" panose="02010609060101010101" pitchFamily="49" charset="-122"/>
              </a:rPr>
              <a:t>、最无奈的：</a:t>
            </a:r>
            <a:r>
              <a:rPr lang="zh-CN" altLang="ru-RU" sz="2800" b="1" dirty="0">
                <a:solidFill>
                  <a:srgbClr val="FF0000"/>
                </a:solidFill>
                <a:latin typeface="楷体" panose="02010609060101010101" pitchFamily="49" charset="-122"/>
                <a:ea typeface="楷体" panose="02010609060101010101" pitchFamily="49" charset="-122"/>
              </a:rPr>
              <a:t>天要下雨，娘要嫁人，由他去吧！</a:t>
            </a:r>
          </a:p>
          <a:p>
            <a:pPr>
              <a:buSzPct val="100000"/>
            </a:pPr>
            <a:r>
              <a:rPr lang="zh-CN" altLang="ru-RU" sz="2800" b="1" dirty="0">
                <a:latin typeface="楷体" panose="02010609060101010101" pitchFamily="49" charset="-122"/>
                <a:ea typeface="楷体" panose="02010609060101010101" pitchFamily="49" charset="-122"/>
              </a:rPr>
              <a:t>  </a:t>
            </a:r>
            <a:r>
              <a:rPr lang="ru-RU" altLang="zh-CN" sz="2800" b="1" dirty="0">
                <a:latin typeface="楷体" panose="02010609060101010101" pitchFamily="49" charset="-122"/>
                <a:ea typeface="楷体" panose="02010609060101010101" pitchFamily="49" charset="-122"/>
              </a:rPr>
              <a:t>9</a:t>
            </a:r>
            <a:r>
              <a:rPr lang="zh-CN" altLang="ru-RU" sz="2800" b="1" dirty="0">
                <a:latin typeface="楷体" panose="02010609060101010101" pitchFamily="49" charset="-122"/>
                <a:ea typeface="楷体" panose="02010609060101010101" pitchFamily="49" charset="-122"/>
              </a:rPr>
              <a:t>、最有志气的：</a:t>
            </a:r>
            <a:r>
              <a:rPr lang="zh-CN" altLang="ru-RU" sz="2800" b="1" dirty="0">
                <a:solidFill>
                  <a:srgbClr val="FF0000"/>
                </a:solidFill>
                <a:latin typeface="楷体" panose="02010609060101010101" pitchFamily="49" charset="-122"/>
                <a:ea typeface="楷体" panose="02010609060101010101" pitchFamily="49" charset="-122"/>
              </a:rPr>
              <a:t>自己动手，丰衣足食！</a:t>
            </a:r>
          </a:p>
          <a:p>
            <a:pPr>
              <a:buSzPct val="100000"/>
            </a:pPr>
            <a:r>
              <a:rPr lang="zh-CN" altLang="ru-RU" sz="2800" b="1" dirty="0">
                <a:latin typeface="楷体" panose="02010609060101010101" pitchFamily="49" charset="-122"/>
                <a:ea typeface="楷体" panose="02010609060101010101" pitchFamily="49" charset="-122"/>
              </a:rPr>
              <a:t>  </a:t>
            </a:r>
            <a:r>
              <a:rPr lang="ru-RU" altLang="zh-CN" sz="2800" b="1" dirty="0">
                <a:latin typeface="楷体" panose="02010609060101010101" pitchFamily="49" charset="-122"/>
                <a:ea typeface="楷体" panose="02010609060101010101" pitchFamily="49" charset="-122"/>
              </a:rPr>
              <a:t>10</a:t>
            </a:r>
            <a:r>
              <a:rPr lang="zh-CN" altLang="ru-RU" sz="2800" b="1" dirty="0">
                <a:latin typeface="楷体" panose="02010609060101010101" pitchFamily="49" charset="-122"/>
                <a:ea typeface="楷体" panose="02010609060101010101" pitchFamily="49" charset="-122"/>
              </a:rPr>
              <a:t>、最豪迈的：</a:t>
            </a:r>
            <a:r>
              <a:rPr lang="zh-CN" altLang="ru-RU" sz="2800" b="1" dirty="0">
                <a:solidFill>
                  <a:srgbClr val="FF0000"/>
                </a:solidFill>
                <a:latin typeface="楷体" panose="02010609060101010101" pitchFamily="49" charset="-122"/>
                <a:ea typeface="楷体" panose="02010609060101010101" pitchFamily="49" charset="-122"/>
              </a:rPr>
              <a:t>与天斗，其乐无穷；与地斗，其乐无穷；与人斗，其乐无穷。 </a:t>
            </a:r>
          </a:p>
        </p:txBody>
      </p:sp>
    </p:spTree>
    <p:extLst>
      <p:ext uri="{BB962C8B-B14F-4D97-AF65-F5344CB8AC3E}">
        <p14:creationId xmlns:p14="http://schemas.microsoft.com/office/powerpoint/2010/main" val="1782549591"/>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childTnLst>
                                    <p:set>
                                      <p:cBhvr additive="base">
                                        <p:cTn id="6" dur="1" fill="hold">
                                          <p:stCondLst>
                                            <p:cond delay="0"/>
                                          </p:stCondLst>
                                        </p:cTn>
                                        <p:tgtEl>
                                          <p:spTgt spid="2059"/>
                                        </p:tgtEl>
                                        <p:attrNameLst>
                                          <p:attrName>style.visibility</p:attrName>
                                        </p:attrNameLst>
                                      </p:cBhvr>
                                      <p:to>
                                        <p:strVal val="visible"/>
                                      </p:to>
                                    </p:set>
                                    <p:animEffect transition="in" filter="box(in)">
                                      <p:cBhvr additive="base">
                                        <p:cTn id="7" dur="500"/>
                                        <p:tgtEl>
                                          <p:spTgt spid="2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2" name="Rectangle 14"/>
          <p:cNvSpPr>
            <a:spLocks noChangeArrowheads="1"/>
          </p:cNvSpPr>
          <p:nvPr/>
        </p:nvSpPr>
        <p:spPr bwMode="auto">
          <a:xfrm>
            <a:off x="7610215" y="1901336"/>
            <a:ext cx="2341562" cy="1341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SzPct val="100000"/>
            </a:pPr>
            <a:r>
              <a:rPr lang="zh-CN" altLang="ru-RU" sz="3200" b="1" dirty="0">
                <a:solidFill>
                  <a:srgbClr val="FF0000"/>
                </a:solidFill>
                <a:latin typeface="楷体" panose="02010609060101010101" pitchFamily="49" charset="-122"/>
                <a:ea typeface="楷体" panose="02010609060101010101" pitchFamily="49" charset="-122"/>
              </a:rPr>
              <a:t>我们熟悉的毛泽东名言</a:t>
            </a:r>
          </a:p>
        </p:txBody>
      </p:sp>
      <p:sp>
        <p:nvSpPr>
          <p:cNvPr id="2063" name="Rectangle 15"/>
          <p:cNvSpPr>
            <a:spLocks noChangeArrowheads="1"/>
          </p:cNvSpPr>
          <p:nvPr/>
        </p:nvSpPr>
        <p:spPr bwMode="auto">
          <a:xfrm>
            <a:off x="1399309" y="1901336"/>
            <a:ext cx="9144000" cy="4754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cs typeface="Calibri" panose="020F0502020204030204" pitchFamily="34" charset="0"/>
              </a:defRPr>
            </a:lvl9pPr>
          </a:lstStyle>
          <a:p>
            <a:pPr>
              <a:lnSpc>
                <a:spcPct val="90000"/>
              </a:lnSpc>
              <a:spcBef>
                <a:spcPct val="20000"/>
              </a:spcBef>
              <a:buClr>
                <a:srgbClr val="FF0000"/>
              </a:buClr>
              <a:buSzPct val="100000"/>
              <a:buFont typeface="Wingdings" panose="05000000000000000000" pitchFamily="2" charset="2"/>
              <a:buChar char="Ø"/>
            </a:pPr>
            <a:r>
              <a:rPr lang="zh-CN" altLang="ru-RU" sz="2400" b="1" dirty="0">
                <a:latin typeface="楷体" panose="02010609060101010101" pitchFamily="49" charset="-122"/>
                <a:ea typeface="楷体" panose="02010609060101010101" pitchFamily="49" charset="-122"/>
              </a:rPr>
              <a:t>不到长城非好汉。</a:t>
            </a:r>
          </a:p>
          <a:p>
            <a:pPr>
              <a:lnSpc>
                <a:spcPct val="90000"/>
              </a:lnSpc>
              <a:spcBef>
                <a:spcPct val="20000"/>
              </a:spcBef>
              <a:buClr>
                <a:srgbClr val="FF0000"/>
              </a:buClr>
              <a:buSzPct val="100000"/>
              <a:buFont typeface="Wingdings" panose="05000000000000000000" pitchFamily="2" charset="2"/>
              <a:buChar char="Ø"/>
            </a:pPr>
            <a:r>
              <a:rPr lang="zh-CN" altLang="ru-RU" sz="2400" b="1" dirty="0">
                <a:latin typeface="楷体" panose="02010609060101010101" pitchFamily="49" charset="-122"/>
                <a:ea typeface="楷体" panose="02010609060101010101" pitchFamily="49" charset="-122"/>
              </a:rPr>
              <a:t>没有调查就没有发言权。</a:t>
            </a:r>
          </a:p>
          <a:p>
            <a:pPr>
              <a:lnSpc>
                <a:spcPct val="90000"/>
              </a:lnSpc>
              <a:spcBef>
                <a:spcPct val="20000"/>
              </a:spcBef>
              <a:buClr>
                <a:srgbClr val="FF0000"/>
              </a:buClr>
              <a:buSzPct val="100000"/>
              <a:buFont typeface="Wingdings" panose="05000000000000000000" pitchFamily="2" charset="2"/>
              <a:buChar char="Ø"/>
            </a:pPr>
            <a:r>
              <a:rPr lang="zh-CN" altLang="ru-RU" sz="2400" b="1" dirty="0">
                <a:latin typeface="楷体" panose="02010609060101010101" pitchFamily="49" charset="-122"/>
                <a:ea typeface="楷体" panose="02010609060101010101" pitchFamily="49" charset="-122"/>
              </a:rPr>
              <a:t>哪里有压迫</a:t>
            </a:r>
            <a:r>
              <a:rPr lang="ru-RU" altLang="zh-CN" sz="2400" b="1" dirty="0">
                <a:latin typeface="楷体" panose="02010609060101010101" pitchFamily="49" charset="-122"/>
                <a:ea typeface="楷体" panose="02010609060101010101" pitchFamily="49" charset="-122"/>
              </a:rPr>
              <a:t>,</a:t>
            </a:r>
            <a:r>
              <a:rPr lang="zh-CN" altLang="ru-RU" sz="2400" b="1" dirty="0">
                <a:latin typeface="楷体" panose="02010609060101010101" pitchFamily="49" charset="-122"/>
                <a:ea typeface="楷体" panose="02010609060101010101" pitchFamily="49" charset="-122"/>
              </a:rPr>
              <a:t>哪里就有反抗。</a:t>
            </a:r>
          </a:p>
          <a:p>
            <a:pPr>
              <a:lnSpc>
                <a:spcPct val="90000"/>
              </a:lnSpc>
              <a:spcBef>
                <a:spcPct val="20000"/>
              </a:spcBef>
              <a:buClr>
                <a:srgbClr val="FF0000"/>
              </a:buClr>
              <a:buSzPct val="100000"/>
              <a:buFont typeface="Wingdings" panose="05000000000000000000" pitchFamily="2" charset="2"/>
              <a:buChar char="Ø"/>
            </a:pPr>
            <a:r>
              <a:rPr lang="zh-CN" altLang="ru-RU" sz="2400" b="1" dirty="0">
                <a:latin typeface="楷体" panose="02010609060101010101" pitchFamily="49" charset="-122"/>
                <a:ea typeface="楷体" panose="02010609060101010101" pitchFamily="49" charset="-122"/>
              </a:rPr>
              <a:t>前途是光明的，道路是曲折的。</a:t>
            </a:r>
          </a:p>
          <a:p>
            <a:pPr>
              <a:lnSpc>
                <a:spcPct val="90000"/>
              </a:lnSpc>
              <a:spcBef>
                <a:spcPct val="20000"/>
              </a:spcBef>
              <a:buClr>
                <a:srgbClr val="FF0000"/>
              </a:buClr>
              <a:buSzPct val="100000"/>
              <a:buFont typeface="Wingdings" panose="05000000000000000000" pitchFamily="2" charset="2"/>
              <a:buChar char="Ø"/>
            </a:pPr>
            <a:r>
              <a:rPr lang="zh-CN" altLang="ru-RU" sz="2400" b="1" dirty="0">
                <a:latin typeface="楷体" panose="02010609060101010101" pitchFamily="49" charset="-122"/>
                <a:ea typeface="楷体" panose="02010609060101010101" pitchFamily="49" charset="-122"/>
              </a:rPr>
              <a:t>世界是你们的，也是我们的，但是归根结底是你们的。你们青年人朝气蓬勃，正在兴旺时期，好像早晨八九点钟的太阳，希望寄托在你们身上</a:t>
            </a:r>
            <a:r>
              <a:rPr lang="zh-CN" altLang="ru-RU" sz="2400" dirty="0">
                <a:latin typeface="楷体" panose="02010609060101010101" pitchFamily="49" charset="-122"/>
                <a:ea typeface="楷体" panose="02010609060101010101" pitchFamily="49" charset="-122"/>
              </a:rPr>
              <a:t>。</a:t>
            </a:r>
          </a:p>
          <a:p>
            <a:pPr>
              <a:lnSpc>
                <a:spcPct val="90000"/>
              </a:lnSpc>
              <a:spcBef>
                <a:spcPct val="20000"/>
              </a:spcBef>
              <a:buClr>
                <a:srgbClr val="FF0000"/>
              </a:buClr>
              <a:buSzPct val="100000"/>
              <a:buFont typeface="Wingdings" panose="05000000000000000000" pitchFamily="2" charset="2"/>
              <a:buChar char="Ø"/>
            </a:pPr>
            <a:r>
              <a:rPr lang="zh-CN" altLang="ru-RU" sz="2400" b="1" dirty="0">
                <a:latin typeface="楷体" panose="02010609060101010101" pitchFamily="49" charset="-122"/>
                <a:ea typeface="楷体" panose="02010609060101010101" pitchFamily="49" charset="-122"/>
              </a:rPr>
              <a:t>三十年前您是我的老师，三十年后的今天，您仍然是我的老师。</a:t>
            </a:r>
            <a:r>
              <a:rPr lang="zh-CN" altLang="ru-RU" sz="2400" dirty="0">
                <a:latin typeface="楷体" panose="02010609060101010101" pitchFamily="49" charset="-122"/>
                <a:ea typeface="楷体" panose="02010609060101010101" pitchFamily="49" charset="-122"/>
              </a:rPr>
              <a:t> </a:t>
            </a:r>
          </a:p>
          <a:p>
            <a:pPr>
              <a:lnSpc>
                <a:spcPct val="90000"/>
              </a:lnSpc>
              <a:spcBef>
                <a:spcPct val="20000"/>
              </a:spcBef>
              <a:buClr>
                <a:srgbClr val="FF0000"/>
              </a:buClr>
              <a:buSzPct val="100000"/>
              <a:buFont typeface="Wingdings" panose="05000000000000000000" pitchFamily="2" charset="2"/>
              <a:buChar char="Ø"/>
            </a:pPr>
            <a:r>
              <a:rPr lang="zh-CN" altLang="ru-RU" sz="2400" b="1" dirty="0">
                <a:latin typeface="楷体" panose="02010609060101010101" pitchFamily="49" charset="-122"/>
                <a:ea typeface="楷体" panose="02010609060101010101" pitchFamily="49" charset="-122"/>
              </a:rPr>
              <a:t>谦虚使人进步，骄傲使人落后</a:t>
            </a:r>
            <a:r>
              <a:rPr lang="zh-CN" altLang="ru-RU" sz="2400" dirty="0">
                <a:latin typeface="楷体" panose="02010609060101010101" pitchFamily="49" charset="-122"/>
                <a:ea typeface="楷体" panose="02010609060101010101" pitchFamily="49" charset="-122"/>
              </a:rPr>
              <a:t> 。</a:t>
            </a:r>
          </a:p>
          <a:p>
            <a:pPr>
              <a:lnSpc>
                <a:spcPct val="90000"/>
              </a:lnSpc>
              <a:spcBef>
                <a:spcPct val="20000"/>
              </a:spcBef>
              <a:buClr>
                <a:srgbClr val="FF0000"/>
              </a:buClr>
              <a:buSzPct val="100000"/>
              <a:buFont typeface="Wingdings" panose="05000000000000000000" pitchFamily="2" charset="2"/>
              <a:buChar char="Ø"/>
            </a:pPr>
            <a:r>
              <a:rPr lang="zh-CN" altLang="ru-RU" sz="2400" b="1" dirty="0">
                <a:latin typeface="楷体" panose="02010609060101010101" pitchFamily="49" charset="-122"/>
                <a:ea typeface="楷体" panose="02010609060101010101" pitchFamily="49" charset="-122"/>
              </a:rPr>
              <a:t>一个人做点好事并不难，难的是一辈子做好事，不做坏事</a:t>
            </a:r>
            <a:r>
              <a:rPr lang="zh-CN" altLang="ru-RU" sz="2400" dirty="0">
                <a:latin typeface="楷体" panose="02010609060101010101" pitchFamily="49" charset="-122"/>
                <a:ea typeface="楷体" panose="02010609060101010101" pitchFamily="49" charset="-122"/>
              </a:rPr>
              <a:t>。 </a:t>
            </a:r>
          </a:p>
          <a:p>
            <a:pPr>
              <a:lnSpc>
                <a:spcPct val="90000"/>
              </a:lnSpc>
              <a:spcBef>
                <a:spcPct val="20000"/>
              </a:spcBef>
              <a:buClr>
                <a:srgbClr val="FF0000"/>
              </a:buClr>
              <a:buSzPct val="100000"/>
              <a:buFont typeface="Wingdings" panose="05000000000000000000" pitchFamily="2" charset="2"/>
              <a:buChar char="Ø"/>
            </a:pPr>
            <a:r>
              <a:rPr lang="zh-CN" altLang="ru-RU" sz="2400" b="1" dirty="0">
                <a:latin typeface="楷体" panose="02010609060101010101" pitchFamily="49" charset="-122"/>
                <a:ea typeface="楷体" panose="02010609060101010101" pitchFamily="49" charset="-122"/>
              </a:rPr>
              <a:t>学习的敌人是自己的满足</a:t>
            </a:r>
            <a:r>
              <a:rPr lang="zh-CN" altLang="ru-RU" sz="2400" dirty="0">
                <a:latin typeface="楷体" panose="02010609060101010101" pitchFamily="49" charset="-122"/>
                <a:ea typeface="楷体" panose="02010609060101010101" pitchFamily="49" charset="-122"/>
              </a:rPr>
              <a:t>。 </a:t>
            </a:r>
          </a:p>
          <a:p>
            <a:pPr>
              <a:lnSpc>
                <a:spcPct val="90000"/>
              </a:lnSpc>
              <a:spcBef>
                <a:spcPct val="20000"/>
              </a:spcBef>
              <a:buClr>
                <a:srgbClr val="FF0000"/>
              </a:buClr>
              <a:buSzPct val="100000"/>
              <a:buFont typeface="Wingdings" panose="05000000000000000000" pitchFamily="2" charset="2"/>
              <a:buChar char="Ø"/>
            </a:pPr>
            <a:r>
              <a:rPr lang="zh-CN" altLang="ru-RU" sz="2400" b="1" dirty="0">
                <a:latin typeface="楷体" panose="02010609060101010101" pitchFamily="49" charset="-122"/>
                <a:ea typeface="楷体" panose="02010609060101010101" pitchFamily="49" charset="-122"/>
              </a:rPr>
              <a:t>发展体育运动，增强人民体质。</a:t>
            </a:r>
            <a:r>
              <a:rPr lang="zh-CN" altLang="ru-RU" sz="2400" dirty="0">
                <a:latin typeface="楷体" panose="02010609060101010101" pitchFamily="49" charset="-122"/>
                <a:ea typeface="楷体" panose="02010609060101010101" pitchFamily="49" charset="-122"/>
              </a:rPr>
              <a:t> </a:t>
            </a:r>
            <a:endParaRPr lang="zh-CN" altLang="ru-RU" sz="28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3901097281"/>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childTnLst>
                                    <p:set>
                                      <p:cBhvr additive="base">
                                        <p:cTn id="6" dur="1" fill="hold">
                                          <p:stCondLst>
                                            <p:cond delay="0"/>
                                          </p:stCondLst>
                                        </p:cTn>
                                        <p:tgtEl>
                                          <p:spTgt spid="20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6" name="Rectangle 18"/>
          <p:cNvSpPr>
            <a:spLocks noChangeArrowheads="1"/>
          </p:cNvSpPr>
          <p:nvPr/>
        </p:nvSpPr>
        <p:spPr bwMode="auto">
          <a:xfrm>
            <a:off x="1981200" y="152400"/>
            <a:ext cx="8686800" cy="624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zh-CN"/>
          </a:p>
        </p:txBody>
      </p:sp>
      <p:sp>
        <p:nvSpPr>
          <p:cNvPr id="2067" name="Rectangle 19"/>
          <p:cNvSpPr>
            <a:spLocks noChangeArrowheads="1"/>
          </p:cNvSpPr>
          <p:nvPr/>
        </p:nvSpPr>
        <p:spPr bwMode="auto">
          <a:xfrm>
            <a:off x="893678" y="1895302"/>
            <a:ext cx="10278628" cy="46052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SzPct val="100000"/>
            </a:pPr>
            <a:r>
              <a:rPr lang="ru-RU" altLang="zh-CN" sz="3200" b="1" dirty="0">
                <a:latin typeface="楷体" panose="02010609060101010101" pitchFamily="49" charset="-122"/>
                <a:ea typeface="楷体" panose="02010609060101010101" pitchFamily="49" charset="-122"/>
              </a:rPr>
              <a:t>    </a:t>
            </a:r>
            <a:r>
              <a:rPr lang="zh-CN" altLang="ru-RU" sz="2800" b="1" dirty="0">
                <a:latin typeface="楷体" panose="02010609060101010101" pitchFamily="49" charset="-122"/>
                <a:ea typeface="楷体" panose="02010609060101010101" pitchFamily="49" charset="-122"/>
              </a:rPr>
              <a:t>这些生动的格言早已在中国人民的心中生根发芽。为什么毛泽东的语言到今天还具有勃勃生机呢？他的富有鼓动性、激励性、逻辑性、精辟性、幽默感的语言从哪儿来？ </a:t>
            </a:r>
          </a:p>
          <a:p>
            <a:pPr>
              <a:buSzPct val="100000"/>
            </a:pPr>
            <a:endParaRPr lang="zh-CN" altLang="ru-RU" sz="2800" b="1" dirty="0">
              <a:latin typeface="楷体" panose="02010609060101010101" pitchFamily="49" charset="-122"/>
              <a:ea typeface="楷体" panose="02010609060101010101" pitchFamily="49" charset="-122"/>
            </a:endParaRPr>
          </a:p>
          <a:p>
            <a:pPr>
              <a:buSzPct val="100000"/>
            </a:pPr>
            <a:r>
              <a:rPr lang="zh-CN" altLang="ru-RU" sz="2800" b="1" dirty="0">
                <a:solidFill>
                  <a:srgbClr val="0000FF"/>
                </a:solidFill>
                <a:latin typeface="楷体" panose="02010609060101010101" pitchFamily="49" charset="-122"/>
                <a:ea typeface="楷体" panose="02010609060101010101" pitchFamily="49" charset="-122"/>
              </a:rPr>
              <a:t>第一，要向人民群众学习语言。</a:t>
            </a:r>
          </a:p>
          <a:p>
            <a:pPr>
              <a:buSzPct val="100000"/>
            </a:pPr>
            <a:r>
              <a:rPr lang="zh-CN" altLang="ru-RU" sz="2800" b="1" dirty="0">
                <a:solidFill>
                  <a:srgbClr val="0000FF"/>
                </a:solidFill>
                <a:latin typeface="楷体" panose="02010609060101010101" pitchFamily="49" charset="-122"/>
                <a:ea typeface="楷体" panose="02010609060101010101" pitchFamily="49" charset="-122"/>
              </a:rPr>
              <a:t>第二，要从外国语言中吸收我们所需要的成分。</a:t>
            </a:r>
          </a:p>
          <a:p>
            <a:pPr>
              <a:buSzPct val="100000"/>
            </a:pPr>
            <a:r>
              <a:rPr lang="zh-CN" altLang="ru-RU" sz="2800" b="1" dirty="0">
                <a:solidFill>
                  <a:srgbClr val="0000FF"/>
                </a:solidFill>
                <a:latin typeface="楷体" panose="02010609060101010101" pitchFamily="49" charset="-122"/>
                <a:ea typeface="楷体" panose="02010609060101010101" pitchFamily="49" charset="-122"/>
              </a:rPr>
              <a:t>第三，我们还要学习古人语言中有生命的东西。</a:t>
            </a:r>
          </a:p>
          <a:p>
            <a:pPr>
              <a:buSzPct val="100000"/>
            </a:pPr>
            <a:endParaRPr lang="zh-CN" altLang="ru-RU" sz="2800" b="1" dirty="0">
              <a:solidFill>
                <a:srgbClr val="0000FF"/>
              </a:solidFill>
              <a:latin typeface="楷体" panose="02010609060101010101" pitchFamily="49" charset="-122"/>
              <a:ea typeface="楷体" panose="02010609060101010101" pitchFamily="49" charset="-122"/>
            </a:endParaRPr>
          </a:p>
          <a:p>
            <a:pPr>
              <a:buSzPct val="100000"/>
            </a:pPr>
            <a:r>
              <a:rPr lang="zh-CN" altLang="ru-RU" sz="2800" b="1" dirty="0">
                <a:solidFill>
                  <a:srgbClr val="FF0000"/>
                </a:solidFill>
                <a:latin typeface="楷体" panose="02010609060101010101" pitchFamily="49" charset="-122"/>
                <a:ea typeface="楷体" panose="02010609060101010101" pitchFamily="49" charset="-122"/>
              </a:rPr>
              <a:t>    吸收群众语言而不失却其典雅高致，吸收古典营养却又戒绝文言痕迹和旧书卷书，吸收优秀外国语言却又不流于繁冗拖沓。</a:t>
            </a:r>
            <a:r>
              <a:rPr lang="zh-CN" altLang="ru-RU" sz="2800" b="1" dirty="0">
                <a:latin typeface="楷体" panose="02010609060101010101" pitchFamily="49" charset="-122"/>
                <a:ea typeface="楷体" panose="02010609060101010101" pitchFamily="49" charset="-122"/>
              </a:rPr>
              <a:t> </a:t>
            </a:r>
          </a:p>
        </p:txBody>
      </p:sp>
    </p:spTree>
    <p:extLst>
      <p:ext uri="{BB962C8B-B14F-4D97-AF65-F5344CB8AC3E}">
        <p14:creationId xmlns:p14="http://schemas.microsoft.com/office/powerpoint/2010/main" val="2698927440"/>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childTnLst>
                                    <p:set>
                                      <p:cBhvr additive="base">
                                        <p:cTn id="6" dur="1" fill="hold">
                                          <p:stCondLst>
                                            <p:cond delay="0"/>
                                          </p:stCondLst>
                                        </p:cTn>
                                        <p:tgtEl>
                                          <p:spTgt spid="2066">
                                            <p:txEl>
                                              <p:pRg st="0" end="0"/>
                                            </p:txEl>
                                          </p:spTgt>
                                        </p:tgtEl>
                                        <p:attrNameLst>
                                          <p:attrName>style.visibility</p:attrName>
                                        </p:attrNameLst>
                                      </p:cBhvr>
                                      <p:to>
                                        <p:strVal val="visible"/>
                                      </p:to>
                                    </p:set>
                                    <p:animEffect transition="in" filter="box(in)">
                                      <p:cBhvr additive="base">
                                        <p:cTn id="7" dur="500"/>
                                        <p:tgtEl>
                                          <p:spTgt spid="20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indefinite"/>
                            </p:stCondLst>
                          </p:cTn>
                        </p:par>
                        <p:par>
                          <p:cTn id="10" fill="hold" nodeType="afterGroup">
                            <p:stCondLst>
                              <p:cond delay="0"/>
                            </p:stCondLst>
                            <p:childTnLst>
                              <p:par>
                                <p:cTn id="11" presetID="2" presetClass="entr" presetSubtype="4" fill="hold" nodeType="clickEffect">
                                  <p:childTnLst>
                                    <p:set>
                                      <p:cBhvr additive="base">
                                        <p:cTn id="12" dur="1" fill="hold">
                                          <p:stCondLst>
                                            <p:cond delay="0"/>
                                          </p:stCondLst>
                                        </p:cTn>
                                        <p:tgtEl>
                                          <p:spTgt spid="2067">
                                            <p:txEl>
                                              <p:pRg st="2" end="2"/>
                                            </p:txEl>
                                          </p:spTgt>
                                        </p:tgtEl>
                                        <p:attrNameLst>
                                          <p:attrName>style.visibility</p:attrName>
                                        </p:attrNameLst>
                                      </p:cBhvr>
                                      <p:to>
                                        <p:strVal val="visible"/>
                                      </p:to>
                                    </p:set>
                                    <p:anim calcmode="lin" valueType="num">
                                      <p:cBhvr additive="base">
                                        <p:cTn id="13" dur="500" fill="hold"/>
                                        <p:tgtEl>
                                          <p:spTgt spid="206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67">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childTnLst>
                                    <p:set>
                                      <p:cBhvr additive="base">
                                        <p:cTn id="16" dur="1" fill="hold">
                                          <p:stCondLst>
                                            <p:cond delay="0"/>
                                          </p:stCondLst>
                                        </p:cTn>
                                        <p:tgtEl>
                                          <p:spTgt spid="2067">
                                            <p:txEl>
                                              <p:pRg st="3" end="3"/>
                                            </p:txEl>
                                          </p:spTgt>
                                        </p:tgtEl>
                                        <p:attrNameLst>
                                          <p:attrName>style.visibility</p:attrName>
                                        </p:attrNameLst>
                                      </p:cBhvr>
                                      <p:to>
                                        <p:strVal val="visible"/>
                                      </p:to>
                                    </p:set>
                                    <p:anim calcmode="lin" valueType="num">
                                      <p:cBhvr additive="base">
                                        <p:cTn id="17" dur="500" fill="hold"/>
                                        <p:tgtEl>
                                          <p:spTgt spid="206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067">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childTnLst>
                                    <p:set>
                                      <p:cBhvr additive="base">
                                        <p:cTn id="20" dur="1" fill="hold">
                                          <p:stCondLst>
                                            <p:cond delay="0"/>
                                          </p:stCondLst>
                                        </p:cTn>
                                        <p:tgtEl>
                                          <p:spTgt spid="2067">
                                            <p:txEl>
                                              <p:pRg st="4" end="4"/>
                                            </p:txEl>
                                          </p:spTgt>
                                        </p:tgtEl>
                                        <p:attrNameLst>
                                          <p:attrName>style.visibility</p:attrName>
                                        </p:attrNameLst>
                                      </p:cBhvr>
                                      <p:to>
                                        <p:strVal val="visible"/>
                                      </p:to>
                                    </p:set>
                                    <p:anim calcmode="lin" valueType="num">
                                      <p:cBhvr additive="base">
                                        <p:cTn id="21" dur="500" fill="hold"/>
                                        <p:tgtEl>
                                          <p:spTgt spid="2067">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0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indefinite"/>
                            </p:stCondLst>
                          </p:cTn>
                        </p:par>
                        <p:par>
                          <p:cTn id="25" fill="hold" nodeType="afterGroup">
                            <p:stCondLst>
                              <p:cond delay="0"/>
                            </p:stCondLst>
                            <p:childTnLst>
                              <p:par>
                                <p:cTn id="26" presetID="8" presetClass="entr" presetSubtype="16" fill="hold" nodeType="clickEffect">
                                  <p:childTnLst>
                                    <p:set>
                                      <p:cBhvr additive="base">
                                        <p:cTn id="27" dur="1" fill="hold">
                                          <p:stCondLst>
                                            <p:cond delay="0"/>
                                          </p:stCondLst>
                                        </p:cTn>
                                        <p:tgtEl>
                                          <p:spTgt spid="2067">
                                            <p:txEl>
                                              <p:pRg st="6" end="6"/>
                                            </p:txEl>
                                          </p:spTgt>
                                        </p:tgtEl>
                                        <p:attrNameLst>
                                          <p:attrName>style.visibility</p:attrName>
                                        </p:attrNameLst>
                                      </p:cBhvr>
                                      <p:to>
                                        <p:strVal val="visible"/>
                                      </p:to>
                                    </p:set>
                                    <p:animEffect transition="in" filter="diamond(in)">
                                      <p:cBhvr additive="base">
                                        <p:cTn id="28" dur="1000"/>
                                        <p:tgtEl>
                                          <p:spTgt spid="20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6"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0" name="Rectangle 22"/>
          <p:cNvSpPr>
            <a:spLocks noChangeArrowheads="1"/>
          </p:cNvSpPr>
          <p:nvPr/>
        </p:nvSpPr>
        <p:spPr bwMode="auto">
          <a:xfrm>
            <a:off x="3344951" y="1655100"/>
            <a:ext cx="3024187"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buSzPct val="100000"/>
            </a:pPr>
            <a:r>
              <a:rPr lang="zh-CN" altLang="ru-RU" sz="4000" b="1" dirty="0">
                <a:solidFill>
                  <a:srgbClr val="FF0000"/>
                </a:solidFill>
                <a:latin typeface="楷体" panose="02010609060101010101" pitchFamily="49" charset="-122"/>
                <a:ea typeface="楷体" panose="02010609060101010101" pitchFamily="49" charset="-122"/>
              </a:rPr>
              <a:t>学习目标</a:t>
            </a:r>
          </a:p>
        </p:txBody>
      </p:sp>
      <p:sp>
        <p:nvSpPr>
          <p:cNvPr id="2071" name="Rectangle 23"/>
          <p:cNvSpPr>
            <a:spLocks noChangeArrowheads="1"/>
          </p:cNvSpPr>
          <p:nvPr/>
        </p:nvSpPr>
        <p:spPr bwMode="auto">
          <a:xfrm>
            <a:off x="662048" y="2746060"/>
            <a:ext cx="7168542" cy="338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buSzPct val="100000"/>
            </a:pPr>
            <a:r>
              <a:rPr lang="ru-RU" altLang="zh-CN" sz="3600" b="1" dirty="0">
                <a:latin typeface="楷体" panose="02010609060101010101" pitchFamily="49" charset="-122"/>
                <a:ea typeface="楷体" panose="02010609060101010101" pitchFamily="49" charset="-122"/>
              </a:rPr>
              <a:t>1</a:t>
            </a:r>
            <a:r>
              <a:rPr lang="zh-CN" altLang="ru-RU" sz="3600" b="1" dirty="0">
                <a:latin typeface="楷体" panose="02010609060101010101" pitchFamily="49" charset="-122"/>
                <a:ea typeface="楷体" panose="02010609060101010101" pitchFamily="49" charset="-122"/>
              </a:rPr>
              <a:t>、积累文中成语；</a:t>
            </a:r>
          </a:p>
          <a:p>
            <a:pPr>
              <a:spcBef>
                <a:spcPct val="50000"/>
              </a:spcBef>
              <a:buSzPct val="100000"/>
            </a:pPr>
            <a:r>
              <a:rPr lang="ru-RU" altLang="zh-CN" sz="3600" b="1" dirty="0">
                <a:latin typeface="楷体" panose="02010609060101010101" pitchFamily="49" charset="-122"/>
                <a:ea typeface="楷体" panose="02010609060101010101" pitchFamily="49" charset="-122"/>
              </a:rPr>
              <a:t>2</a:t>
            </a:r>
            <a:r>
              <a:rPr lang="zh-CN" altLang="ru-RU" sz="3600" b="1" dirty="0">
                <a:latin typeface="楷体" panose="02010609060101010101" pitchFamily="49" charset="-122"/>
                <a:ea typeface="楷体" panose="02010609060101010101" pitchFamily="49" charset="-122"/>
              </a:rPr>
              <a:t>、掌握筛选信息的能力</a:t>
            </a:r>
            <a:r>
              <a:rPr lang="ru-RU" altLang="zh-CN" sz="3600" b="1" dirty="0">
                <a:latin typeface="楷体" panose="02010609060101010101" pitchFamily="49" charset="-122"/>
                <a:ea typeface="楷体" panose="02010609060101010101" pitchFamily="49" charset="-122"/>
              </a:rPr>
              <a:t>,</a:t>
            </a:r>
            <a:r>
              <a:rPr lang="zh-CN" altLang="ru-RU" sz="3600" b="1" dirty="0">
                <a:latin typeface="楷体" panose="02010609060101010101" pitchFamily="49" charset="-122"/>
                <a:ea typeface="楷体" panose="02010609060101010101" pitchFamily="49" charset="-122"/>
              </a:rPr>
              <a:t>理清思路，把握文章论证结构；</a:t>
            </a:r>
          </a:p>
          <a:p>
            <a:pPr>
              <a:spcBef>
                <a:spcPct val="50000"/>
              </a:spcBef>
              <a:buSzPct val="100000"/>
            </a:pPr>
            <a:r>
              <a:rPr lang="ru-RU" altLang="zh-CN" sz="3600" b="1" dirty="0">
                <a:latin typeface="楷体" panose="02010609060101010101" pitchFamily="49" charset="-122"/>
                <a:ea typeface="楷体" panose="02010609060101010101" pitchFamily="49" charset="-122"/>
              </a:rPr>
              <a:t>3</a:t>
            </a:r>
            <a:r>
              <a:rPr lang="zh-CN" altLang="ru-RU" sz="3600" b="1" dirty="0">
                <a:latin typeface="楷体" panose="02010609060101010101" pitchFamily="49" charset="-122"/>
                <a:ea typeface="楷体" panose="02010609060101010101" pitchFamily="49" charset="-122"/>
              </a:rPr>
              <a:t>、学习本文严密而生动            形象的语言。</a:t>
            </a:r>
          </a:p>
        </p:txBody>
      </p:sp>
      <p:pic>
        <p:nvPicPr>
          <p:cNvPr id="2072" name="Picture 24"/>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9273" y="1739134"/>
            <a:ext cx="4003964" cy="46609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73" name="Rectangle 25"/>
          <p:cNvSpPr>
            <a:spLocks noChangeArrowheads="1"/>
          </p:cNvSpPr>
          <p:nvPr/>
        </p:nvSpPr>
        <p:spPr bwMode="auto">
          <a:xfrm>
            <a:off x="10450469" y="1850116"/>
            <a:ext cx="704127" cy="44389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buSzPct val="100000"/>
            </a:pPr>
            <a:r>
              <a:rPr kumimoji="1" lang="zh-CN" altLang="ru-RU" sz="2800" b="1" dirty="0">
                <a:latin typeface="Times New Roman" panose="02020603050405020304" pitchFamily="18" charset="0"/>
                <a:ea typeface="楷体" panose="02010609060101010101" pitchFamily="49" charset="-122"/>
              </a:rPr>
              <a:t>改</a:t>
            </a:r>
          </a:p>
          <a:p>
            <a:pPr>
              <a:spcBef>
                <a:spcPct val="50000"/>
              </a:spcBef>
              <a:buSzPct val="100000"/>
            </a:pPr>
            <a:r>
              <a:rPr kumimoji="1" lang="zh-CN" altLang="ru-RU" sz="2800" b="1" dirty="0">
                <a:latin typeface="Times New Roman" panose="02020603050405020304" pitchFamily="18" charset="0"/>
                <a:ea typeface="楷体" panose="02010609060101010101" pitchFamily="49" charset="-122"/>
              </a:rPr>
              <a:t>造</a:t>
            </a:r>
          </a:p>
          <a:p>
            <a:pPr>
              <a:spcBef>
                <a:spcPct val="50000"/>
              </a:spcBef>
              <a:buSzPct val="100000"/>
            </a:pPr>
            <a:r>
              <a:rPr kumimoji="1" lang="zh-CN" altLang="ru-RU" sz="2800" b="1" dirty="0">
                <a:latin typeface="Times New Roman" panose="02020603050405020304" pitchFamily="18" charset="0"/>
                <a:ea typeface="楷体" panose="02010609060101010101" pitchFamily="49" charset="-122"/>
              </a:rPr>
              <a:t>我</a:t>
            </a:r>
          </a:p>
          <a:p>
            <a:pPr>
              <a:spcBef>
                <a:spcPct val="50000"/>
              </a:spcBef>
              <a:buSzPct val="100000"/>
            </a:pPr>
            <a:r>
              <a:rPr kumimoji="1" lang="zh-CN" altLang="ru-RU" sz="2800" b="1" dirty="0">
                <a:latin typeface="Times New Roman" panose="02020603050405020304" pitchFamily="18" charset="0"/>
                <a:ea typeface="楷体" panose="02010609060101010101" pitchFamily="49" charset="-122"/>
              </a:rPr>
              <a:t>们</a:t>
            </a:r>
          </a:p>
          <a:p>
            <a:pPr>
              <a:spcBef>
                <a:spcPct val="50000"/>
              </a:spcBef>
              <a:buSzPct val="100000"/>
            </a:pPr>
            <a:r>
              <a:rPr kumimoji="1" lang="zh-CN" altLang="ru-RU" sz="2800" b="1" dirty="0">
                <a:latin typeface="Times New Roman" panose="02020603050405020304" pitchFamily="18" charset="0"/>
                <a:ea typeface="楷体" panose="02010609060101010101" pitchFamily="49" charset="-122"/>
              </a:rPr>
              <a:t>的</a:t>
            </a:r>
          </a:p>
          <a:p>
            <a:pPr>
              <a:spcBef>
                <a:spcPct val="50000"/>
              </a:spcBef>
              <a:buSzPct val="100000"/>
            </a:pPr>
            <a:r>
              <a:rPr kumimoji="1" lang="zh-CN" altLang="ru-RU" sz="2800" b="1" dirty="0">
                <a:latin typeface="Times New Roman" panose="02020603050405020304" pitchFamily="18" charset="0"/>
                <a:ea typeface="楷体" panose="02010609060101010101" pitchFamily="49" charset="-122"/>
              </a:rPr>
              <a:t>学</a:t>
            </a:r>
          </a:p>
          <a:p>
            <a:pPr>
              <a:spcBef>
                <a:spcPct val="50000"/>
              </a:spcBef>
              <a:buSzPct val="100000"/>
            </a:pPr>
            <a:r>
              <a:rPr kumimoji="1" lang="zh-CN" altLang="ru-RU" sz="2800" b="1" dirty="0">
                <a:latin typeface="Times New Roman" panose="02020603050405020304" pitchFamily="18" charset="0"/>
                <a:ea typeface="楷体" panose="02010609060101010101" pitchFamily="49" charset="-122"/>
              </a:rPr>
              <a:t>习</a:t>
            </a:r>
          </a:p>
        </p:txBody>
      </p:sp>
    </p:spTree>
    <p:extLst>
      <p:ext uri="{BB962C8B-B14F-4D97-AF65-F5344CB8AC3E}">
        <p14:creationId xmlns:p14="http://schemas.microsoft.com/office/powerpoint/2010/main" val="955028295"/>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childTnLst>
                                    <p:set>
                                      <p:cBhvr additive="base">
                                        <p:cTn id="6" dur="1" fill="hold">
                                          <p:stCondLst>
                                            <p:cond delay="0"/>
                                          </p:stCondLst>
                                        </p:cTn>
                                        <p:tgtEl>
                                          <p:spTgt spid="2071"/>
                                        </p:tgtEl>
                                        <p:attrNameLst>
                                          <p:attrName>style.visibility</p:attrName>
                                        </p:attrNameLst>
                                      </p:cBhvr>
                                      <p:to>
                                        <p:strVal val="visible"/>
                                      </p:to>
                                    </p:set>
                                    <p:anim calcmode="lin" valueType="num">
                                      <p:cBhvr additive="base">
                                        <p:cTn id="7" dur="500" fill="hold"/>
                                        <p:tgtEl>
                                          <p:spTgt spid="2071"/>
                                        </p:tgtEl>
                                        <p:attrNameLst>
                                          <p:attrName>ppt_w</p:attrName>
                                        </p:attrNameLst>
                                      </p:cBhvr>
                                      <p:tavLst>
                                        <p:tav tm="0">
                                          <p:val>
                                            <p:fltVal val="0"/>
                                          </p:val>
                                        </p:tav>
                                        <p:tav tm="100000">
                                          <p:val>
                                            <p:strVal val="#ppt_w"/>
                                          </p:val>
                                        </p:tav>
                                      </p:tavLst>
                                    </p:anim>
                                    <p:anim calcmode="lin" valueType="num">
                                      <p:cBhvr additive="base">
                                        <p:cTn id="8" dur="500" fill="hold"/>
                                        <p:tgtEl>
                                          <p:spTgt spid="207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6" name="Picture 28"/>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294" y="1479664"/>
            <a:ext cx="10246821" cy="52718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77" name="Rectangle 29"/>
          <p:cNvSpPr>
            <a:spLocks noChangeArrowheads="1"/>
          </p:cNvSpPr>
          <p:nvPr/>
        </p:nvSpPr>
        <p:spPr bwMode="auto">
          <a:xfrm>
            <a:off x="867294" y="2129643"/>
            <a:ext cx="10085011" cy="46218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SzPct val="100000"/>
            </a:pPr>
            <a:r>
              <a:rPr kumimoji="1" lang="ru-RU" altLang="zh-CN" sz="3200" b="1" dirty="0">
                <a:latin typeface="楷体" panose="02010609060101010101" pitchFamily="49" charset="-122"/>
                <a:ea typeface="楷体" panose="02010609060101010101" pitchFamily="49" charset="-122"/>
              </a:rPr>
              <a:t>    </a:t>
            </a:r>
            <a:r>
              <a:rPr kumimoji="1" lang="zh-CN" altLang="ru-RU" sz="3200" b="1" dirty="0">
                <a:latin typeface="楷体" panose="02010609060101010101" pitchFamily="49" charset="-122"/>
                <a:ea typeface="楷体" panose="02010609060101010101" pitchFamily="49" charset="-122"/>
              </a:rPr>
              <a:t>中国共产党在历史上曾发生过几次左、右倾的错误，直至遵义会议确立了毛泽东同志在党中央的领导地位后才使错误得以纠正。但当时处于战争条件下，形势发展很快，还来不及对各种错误的思想根源进行彻底清算，抗日战争爆发后，大量增加的新党员中不少人的思想也需要一个转变提高的过程。为了纯洁党的作风，清算左、右倾机会主义的思想影响，提高党的战斗力，中国共产党于</a:t>
            </a:r>
            <a:r>
              <a:rPr kumimoji="1" lang="ru-RU" altLang="zh-CN" sz="3200" b="1" dirty="0">
                <a:latin typeface="楷体" panose="02010609060101010101" pitchFamily="49" charset="-122"/>
                <a:ea typeface="楷体" panose="02010609060101010101" pitchFamily="49" charset="-122"/>
              </a:rPr>
              <a:t>1941</a:t>
            </a:r>
            <a:r>
              <a:rPr kumimoji="1" lang="zh-CN" altLang="ru-RU" sz="3200" b="1" dirty="0">
                <a:latin typeface="楷体" panose="02010609060101010101" pitchFamily="49" charset="-122"/>
                <a:ea typeface="楷体" panose="02010609060101010101" pitchFamily="49" charset="-122"/>
              </a:rPr>
              <a:t>年开展了著名的延安整风运动，对全党和全体干部进行了一次深刻的马列主义教育。</a:t>
            </a:r>
          </a:p>
        </p:txBody>
      </p:sp>
      <p:sp>
        <p:nvSpPr>
          <p:cNvPr id="2078" name="Rectangle 30"/>
          <p:cNvSpPr>
            <a:spLocks noChangeArrowheads="1"/>
          </p:cNvSpPr>
          <p:nvPr/>
        </p:nvSpPr>
        <p:spPr bwMode="auto">
          <a:xfrm>
            <a:off x="4365193" y="1488293"/>
            <a:ext cx="2268363"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buSzPct val="100000"/>
            </a:pPr>
            <a:r>
              <a:rPr lang="zh-CN" altLang="ru-RU" sz="3600" b="1" dirty="0">
                <a:solidFill>
                  <a:srgbClr val="FF0000"/>
                </a:solidFill>
                <a:latin typeface="Arial" panose="020B0604020202020204" pitchFamily="34" charset="0"/>
                <a:ea typeface="楷体" panose="02010609060101010101" pitchFamily="49" charset="-122"/>
              </a:rPr>
              <a:t>背景介绍</a:t>
            </a:r>
          </a:p>
        </p:txBody>
      </p:sp>
    </p:spTree>
    <p:extLst>
      <p:ext uri="{BB962C8B-B14F-4D97-AF65-F5344CB8AC3E}">
        <p14:creationId xmlns:p14="http://schemas.microsoft.com/office/powerpoint/2010/main" val="2224318364"/>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childTnLst>
                                    <p:set>
                                      <p:cBhvr additive="base">
                                        <p:cTn id="6" dur="1" fill="hold">
                                          <p:stCondLst>
                                            <p:cond delay="0"/>
                                          </p:stCondLst>
                                        </p:cTn>
                                        <p:tgtEl>
                                          <p:spTgt spid="2077"/>
                                        </p:tgtEl>
                                        <p:attrNameLst>
                                          <p:attrName>style.visibility</p:attrName>
                                        </p:attrNameLst>
                                      </p:cBhvr>
                                      <p:to>
                                        <p:strVal val="visible"/>
                                      </p:to>
                                    </p:set>
                                    <p:anim calcmode="lin" valueType="num">
                                      <p:cBhvr additive="base">
                                        <p:cTn id="7" dur="500" fill="hold"/>
                                        <p:tgtEl>
                                          <p:spTgt spid="2077"/>
                                        </p:tgtEl>
                                        <p:attrNameLst>
                                          <p:attrName>ppt_x</p:attrName>
                                        </p:attrNameLst>
                                      </p:cBhvr>
                                      <p:tavLst>
                                        <p:tav tm="0">
                                          <p:val>
                                            <p:strVal val="#ppt_x"/>
                                          </p:val>
                                        </p:tav>
                                        <p:tav tm="100000">
                                          <p:val>
                                            <p:strVal val="#ppt_x"/>
                                          </p:val>
                                        </p:tav>
                                      </p:tavLst>
                                    </p:anim>
                                    <p:anim calcmode="lin" valueType="num">
                                      <p:cBhvr additive="base">
                                        <p:cTn id="8" dur="500" fill="hold"/>
                                        <p:tgtEl>
                                          <p:spTgt spid="20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1" name="Picture 33"/>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404" y="1579418"/>
            <a:ext cx="10249592" cy="52785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82" name="Rectangle 34"/>
          <p:cNvSpPr>
            <a:spLocks noChangeArrowheads="1"/>
          </p:cNvSpPr>
          <p:nvPr/>
        </p:nvSpPr>
        <p:spPr bwMode="auto">
          <a:xfrm>
            <a:off x="1524000" y="2070274"/>
            <a:ext cx="8532812" cy="448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SzPct val="100000"/>
            </a:pPr>
            <a:r>
              <a:rPr kumimoji="1" lang="ru-RU" altLang="zh-CN" sz="3600" b="1" dirty="0">
                <a:latin typeface="楷体" panose="02010609060101010101" pitchFamily="49" charset="-122"/>
                <a:ea typeface="楷体" panose="02010609060101010101" pitchFamily="49" charset="-122"/>
              </a:rPr>
              <a:t>  《</a:t>
            </a:r>
            <a:r>
              <a:rPr kumimoji="1" lang="zh-CN" altLang="ru-RU" sz="3600" b="1" dirty="0">
                <a:latin typeface="楷体" panose="02010609060101010101" pitchFamily="49" charset="-122"/>
                <a:ea typeface="楷体" panose="02010609060101010101" pitchFamily="49" charset="-122"/>
              </a:rPr>
              <a:t>整顿党的作风</a:t>
            </a:r>
            <a:r>
              <a:rPr kumimoji="1" lang="ru-RU" altLang="zh-CN" sz="3600" b="1" dirty="0">
                <a:latin typeface="楷体" panose="02010609060101010101" pitchFamily="49" charset="-122"/>
                <a:ea typeface="楷体" panose="02010609060101010101" pitchFamily="49" charset="-122"/>
              </a:rPr>
              <a:t>》</a:t>
            </a:r>
          </a:p>
          <a:p>
            <a:pPr>
              <a:buSzPct val="100000"/>
            </a:pPr>
            <a:r>
              <a:rPr kumimoji="1" lang="ru-RU" altLang="zh-CN" sz="3600" b="1" dirty="0">
                <a:latin typeface="楷体" panose="02010609060101010101" pitchFamily="49" charset="-122"/>
                <a:ea typeface="楷体" panose="02010609060101010101" pitchFamily="49" charset="-122"/>
              </a:rPr>
              <a:t>  《</a:t>
            </a:r>
            <a:r>
              <a:rPr kumimoji="1" lang="zh-CN" altLang="ru-RU" sz="3600" b="1" dirty="0">
                <a:latin typeface="楷体" panose="02010609060101010101" pitchFamily="49" charset="-122"/>
                <a:ea typeface="楷体" panose="02010609060101010101" pitchFamily="49" charset="-122"/>
              </a:rPr>
              <a:t>反对党八股</a:t>
            </a:r>
            <a:r>
              <a:rPr kumimoji="1" lang="ru-RU" altLang="zh-CN" sz="3600" b="1" dirty="0">
                <a:latin typeface="楷体" panose="02010609060101010101" pitchFamily="49" charset="-122"/>
                <a:ea typeface="楷体" panose="02010609060101010101" pitchFamily="49" charset="-122"/>
              </a:rPr>
              <a:t>》</a:t>
            </a:r>
          </a:p>
          <a:p>
            <a:pPr>
              <a:buSzPct val="100000"/>
            </a:pPr>
            <a:r>
              <a:rPr kumimoji="1" lang="ru-RU" altLang="zh-CN" sz="3600" b="1" dirty="0">
                <a:latin typeface="楷体" panose="02010609060101010101" pitchFamily="49" charset="-122"/>
                <a:ea typeface="楷体" panose="02010609060101010101" pitchFamily="49" charset="-122"/>
              </a:rPr>
              <a:t>  《</a:t>
            </a:r>
            <a:r>
              <a:rPr kumimoji="1" lang="zh-CN" altLang="ru-RU" sz="3600" b="1" dirty="0">
                <a:latin typeface="楷体" panose="02010609060101010101" pitchFamily="49" charset="-122"/>
                <a:ea typeface="楷体" panose="02010609060101010101" pitchFamily="49" charset="-122"/>
              </a:rPr>
              <a:t>改造我们的学习</a:t>
            </a:r>
            <a:r>
              <a:rPr kumimoji="1" lang="ru-RU" altLang="zh-CN" sz="3600" b="1" dirty="0">
                <a:latin typeface="楷体" panose="02010609060101010101" pitchFamily="49" charset="-122"/>
                <a:ea typeface="楷体" panose="02010609060101010101" pitchFamily="49" charset="-122"/>
              </a:rPr>
              <a:t>》 </a:t>
            </a:r>
          </a:p>
          <a:p>
            <a:pPr>
              <a:buSzPct val="100000"/>
            </a:pPr>
            <a:r>
              <a:rPr kumimoji="1" lang="ru-RU" altLang="zh-CN" sz="3600" b="1" dirty="0">
                <a:latin typeface="楷体" panose="02010609060101010101" pitchFamily="49" charset="-122"/>
                <a:ea typeface="楷体" panose="02010609060101010101" pitchFamily="49" charset="-122"/>
              </a:rPr>
              <a:t>   </a:t>
            </a:r>
          </a:p>
          <a:p>
            <a:pPr>
              <a:buSzPct val="100000"/>
            </a:pPr>
            <a:r>
              <a:rPr kumimoji="1" lang="ru-RU" altLang="zh-CN" sz="3600" b="1" dirty="0">
                <a:latin typeface="楷体" panose="02010609060101010101" pitchFamily="49" charset="-122"/>
                <a:ea typeface="楷体" panose="02010609060101010101" pitchFamily="49" charset="-122"/>
              </a:rPr>
              <a:t>   “</a:t>
            </a:r>
            <a:r>
              <a:rPr kumimoji="1" lang="zh-CN" altLang="ru-RU" sz="3600" b="1" dirty="0">
                <a:latin typeface="楷体" panose="02010609060101010101" pitchFamily="49" charset="-122"/>
                <a:ea typeface="楷体" panose="02010609060101010101" pitchFamily="49" charset="-122"/>
              </a:rPr>
              <a:t>反对主观主义以整顿学风，反对宗派主义以整顿党风，反对党八股以整顿文风，这就是我们的任务。”</a:t>
            </a:r>
          </a:p>
          <a:p>
            <a:pPr>
              <a:buSzPct val="100000"/>
            </a:pPr>
            <a:r>
              <a:rPr kumimoji="1" lang="zh-CN" altLang="ru-RU" sz="3600" b="1" dirty="0">
                <a:latin typeface="楷体" panose="02010609060101010101" pitchFamily="49" charset="-122"/>
                <a:ea typeface="楷体" panose="02010609060101010101" pitchFamily="49" charset="-122"/>
              </a:rPr>
              <a:t>                    </a:t>
            </a:r>
            <a:r>
              <a:rPr kumimoji="1" lang="ru-RU" altLang="zh-CN" sz="3600" b="1" dirty="0">
                <a:latin typeface="楷体" panose="02010609060101010101" pitchFamily="49" charset="-122"/>
                <a:ea typeface="楷体" panose="02010609060101010101" pitchFamily="49" charset="-122"/>
              </a:rPr>
              <a:t>——</a:t>
            </a:r>
            <a:r>
              <a:rPr kumimoji="1" lang="zh-CN" altLang="ru-RU" sz="3600" b="1" dirty="0">
                <a:latin typeface="楷体" panose="02010609060101010101" pitchFamily="49" charset="-122"/>
                <a:ea typeface="楷体" panose="02010609060101010101" pitchFamily="49" charset="-122"/>
              </a:rPr>
              <a:t>毛泽东</a:t>
            </a:r>
          </a:p>
        </p:txBody>
      </p:sp>
    </p:spTree>
    <p:extLst>
      <p:ext uri="{BB962C8B-B14F-4D97-AF65-F5344CB8AC3E}">
        <p14:creationId xmlns:p14="http://schemas.microsoft.com/office/powerpoint/2010/main" val="2125780765"/>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childTnLst>
                                    <p:set>
                                      <p:cBhvr additive="base">
                                        <p:cTn id="6" dur="1" fill="hold">
                                          <p:stCondLst>
                                            <p:cond delay="0"/>
                                          </p:stCondLst>
                                        </p:cTn>
                                        <p:tgtEl>
                                          <p:spTgt spid="2082">
                                            <p:txEl>
                                              <p:pRg st="0" end="0"/>
                                            </p:txEl>
                                          </p:spTgt>
                                        </p:tgtEl>
                                        <p:attrNameLst>
                                          <p:attrName>style.visibility</p:attrName>
                                        </p:attrNameLst>
                                      </p:cBhvr>
                                      <p:to>
                                        <p:strVal val="visible"/>
                                      </p:to>
                                    </p:set>
                                  </p:childTnLst>
                                </p:cTn>
                              </p:par>
                              <p:par>
                                <p:cTn id="7" presetID="1" presetClass="entr" presetSubtype="0" fill="hold" nodeType="withEffect">
                                  <p:childTnLst>
                                    <p:set>
                                      <p:cBhvr additive="base">
                                        <p:cTn id="8" dur="1" fill="hold">
                                          <p:stCondLst>
                                            <p:cond delay="0"/>
                                          </p:stCondLst>
                                        </p:cTn>
                                        <p:tgtEl>
                                          <p:spTgt spid="2082">
                                            <p:txEl>
                                              <p:pRg st="1" end="1"/>
                                            </p:txEl>
                                          </p:spTgt>
                                        </p:tgtEl>
                                        <p:attrNameLst>
                                          <p:attrName>style.visibility</p:attrName>
                                        </p:attrNameLst>
                                      </p:cBhvr>
                                      <p:to>
                                        <p:strVal val="visible"/>
                                      </p:to>
                                    </p:set>
                                  </p:childTnLst>
                                </p:cTn>
                              </p:par>
                              <p:par>
                                <p:cTn id="9" presetID="1" presetClass="entr" presetSubtype="0" fill="hold" nodeType="withEffect">
                                  <p:childTnLst>
                                    <p:set>
                                      <p:cBhvr additive="base">
                                        <p:cTn id="10" dur="1" fill="hold">
                                          <p:stCondLst>
                                            <p:cond delay="0"/>
                                          </p:stCondLst>
                                        </p:cTn>
                                        <p:tgtEl>
                                          <p:spTgt spid="208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indefinite"/>
                            </p:stCondLst>
                          </p:cTn>
                        </p:par>
                        <p:par>
                          <p:cTn id="13" fill="hold" nodeType="afterGroup">
                            <p:stCondLst>
                              <p:cond delay="0"/>
                            </p:stCondLst>
                            <p:childTnLst>
                              <p:par>
                                <p:cTn id="14" presetID="2" presetClass="entr" presetSubtype="4" fill="hold" nodeType="clickEffect">
                                  <p:childTnLst>
                                    <p:set>
                                      <p:cBhvr additive="base">
                                        <p:cTn id="15" dur="1" fill="hold">
                                          <p:stCondLst>
                                            <p:cond delay="0"/>
                                          </p:stCondLst>
                                        </p:cTn>
                                        <p:tgtEl>
                                          <p:spTgt spid="2082">
                                            <p:txEl>
                                              <p:pRg st="4" end="4"/>
                                            </p:txEl>
                                          </p:spTgt>
                                        </p:tgtEl>
                                        <p:attrNameLst>
                                          <p:attrName>style.visibility</p:attrName>
                                        </p:attrNameLst>
                                      </p:cBhvr>
                                      <p:to>
                                        <p:strVal val="visible"/>
                                      </p:to>
                                    </p:set>
                                    <p:anim calcmode="lin" valueType="num">
                                      <p:cBhvr additive="base">
                                        <p:cTn id="16" dur="500" fill="hold"/>
                                        <p:tgtEl>
                                          <p:spTgt spid="2082">
                                            <p:txEl>
                                              <p:pRg st="4" end="4"/>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082">
                                            <p:txEl>
                                              <p:pRg st="4" end="4"/>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childTnLst>
                                    <p:set>
                                      <p:cBhvr additive="base">
                                        <p:cTn id="19" dur="1" fill="hold">
                                          <p:stCondLst>
                                            <p:cond delay="0"/>
                                          </p:stCondLst>
                                        </p:cTn>
                                        <p:tgtEl>
                                          <p:spTgt spid="2082">
                                            <p:txEl>
                                              <p:pRg st="5" end="5"/>
                                            </p:txEl>
                                          </p:spTgt>
                                        </p:tgtEl>
                                        <p:attrNameLst>
                                          <p:attrName>style.visibility</p:attrName>
                                        </p:attrNameLst>
                                      </p:cBhvr>
                                      <p:to>
                                        <p:strVal val="visible"/>
                                      </p:to>
                                    </p:set>
                                    <p:anim calcmode="lin" valueType="num">
                                      <p:cBhvr additive="base">
                                        <p:cTn id="20" dur="500" fill="hold"/>
                                        <p:tgtEl>
                                          <p:spTgt spid="2082">
                                            <p:txEl>
                                              <p:pRg st="5" end="5"/>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08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TotalTime>
  <Words>1964</Words>
  <Application>Microsoft Office PowerPoint</Application>
  <PresentationFormat>宽屏</PresentationFormat>
  <Paragraphs>179</Paragraphs>
  <Slides>28</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28</vt:i4>
      </vt:variant>
    </vt:vector>
  </HeadingPairs>
  <TitlesOfParts>
    <vt:vector size="37" baseType="lpstr">
      <vt:lpstr>等线</vt:lpstr>
      <vt:lpstr>楷体</vt:lpstr>
      <vt:lpstr>楷体_GB2312</vt:lpstr>
      <vt:lpstr>宋体</vt:lpstr>
      <vt:lpstr>微软雅黑</vt:lpstr>
      <vt:lpstr>Arial</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20</cp:revision>
  <dcterms:created xsi:type="dcterms:W3CDTF">2023-02-09T08:50:48Z</dcterms:created>
  <dcterms:modified xsi:type="dcterms:W3CDTF">2023-03-08T00:30:12Z</dcterms:modified>
</cp:coreProperties>
</file>