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4"/>
  </p:notesMasterIdLst>
  <p:sldIdLst>
    <p:sldId id="485" r:id="rId3"/>
    <p:sldId id="261" r:id="rId5"/>
    <p:sldId id="538" r:id="rId6"/>
    <p:sldId id="647" r:id="rId7"/>
    <p:sldId id="579" r:id="rId8"/>
    <p:sldId id="582" r:id="rId9"/>
    <p:sldId id="648" r:id="rId10"/>
    <p:sldId id="649" r:id="rId11"/>
    <p:sldId id="508" r:id="rId12"/>
    <p:sldId id="650" r:id="rId13"/>
    <p:sldId id="651" r:id="rId14"/>
    <p:sldId id="462" r:id="rId15"/>
    <p:sldId id="611" r:id="rId16"/>
    <p:sldId id="560" r:id="rId17"/>
    <p:sldId id="652" r:id="rId18"/>
    <p:sldId id="563" r:id="rId19"/>
    <p:sldId id="654" r:id="rId20"/>
    <p:sldId id="655" r:id="rId21"/>
    <p:sldId id="565" r:id="rId22"/>
    <p:sldId id="656" r:id="rId23"/>
    <p:sldId id="575" r:id="rId24"/>
    <p:sldId id="566" r:id="rId25"/>
    <p:sldId id="482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5B9BD5"/>
    <a:srgbClr val="1C4354"/>
    <a:srgbClr val="008000"/>
    <a:srgbClr val="EC8D60"/>
    <a:srgbClr val="1D4757"/>
    <a:srgbClr val="FCFDFD"/>
    <a:srgbClr val="FFFFFF"/>
    <a:srgbClr val="FAFAFA"/>
    <a:srgbClr val="D2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3826" autoAdjust="0"/>
  </p:normalViewPr>
  <p:slideViewPr>
    <p:cSldViewPr snapToGrid="0">
      <p:cViewPr>
        <p:scale>
          <a:sx n="66" d="100"/>
          <a:sy n="66" d="100"/>
        </p:scale>
        <p:origin x="610" y="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首先是教学分析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pic>
        <p:nvPicPr>
          <p:cNvPr id="8" name="图片 7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1.png"/><Relationship Id="rId7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tags" Target="../tags/tag18.xml"/><Relationship Id="rId4" Type="http://schemas.openxmlformats.org/officeDocument/2006/relationships/image" Target="../media/image30.jpeg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1.png"/><Relationship Id="rId2" Type="http://schemas.openxmlformats.org/officeDocument/2006/relationships/tags" Target="../tags/tag19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1.png"/><Relationship Id="rId2" Type="http://schemas.openxmlformats.org/officeDocument/2006/relationships/tags" Target="../tags/tag20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tags" Target="../tags/tag21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8.xml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72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endParaRPr lang="zh-CN" altLang="zh-CN" sz="72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76411" y="1611888"/>
            <a:ext cx="9816478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求下列圆的圆心坐标及半径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=16;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 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 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=25.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5505" cy="123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27467" y="2421513"/>
            <a:ext cx="6885399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已知两点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1,3),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Q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(2,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1),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求以线段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为半径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为圆心的圆的标准方程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5505" cy="123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/>
        </p:nvSpPr>
        <p:spPr>
          <a:xfrm>
            <a:off x="2058446" y="3722194"/>
            <a:ext cx="6963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/>
              <a:t> </a:t>
            </a:r>
            <a:r>
              <a:rPr lang="zh-CN" altLang="en-US" sz="6600" dirty="0"/>
              <a:t>圆的一般方程</a:t>
            </a:r>
            <a:endParaRPr lang="zh-CN" altLang="en-US" sz="6600" dirty="0"/>
          </a:p>
        </p:txBody>
      </p:sp>
      <p:sp>
        <p:nvSpPr>
          <p:cNvPr id="23" name="TextBox 32"/>
          <p:cNvSpPr txBox="1"/>
          <p:nvPr/>
        </p:nvSpPr>
        <p:spPr>
          <a:xfrm>
            <a:off x="2281956" y="2854677"/>
            <a:ext cx="264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6.4.2</a:t>
            </a:r>
            <a:endParaRPr lang="zh-CN" altLang="en-US" sz="4800" dirty="0">
              <a:solidFill>
                <a:srgbClr val="4848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9992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16392" y="1497036"/>
            <a:ext cx="9670758" cy="389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将圆的标准方程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展开整理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则圆的标准方程化为一个二元二次方程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一个二元二次方程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是否表示一个圆呢？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2" y="10378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9992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68920" y="847115"/>
            <a:ext cx="6937050" cy="664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335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将方程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Dx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Ey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配方整理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7096" y="5536746"/>
            <a:ext cx="10750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二元二次方程没有实数解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不表示任何图形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 rot="8564060">
            <a:off x="400790" y="875529"/>
            <a:ext cx="768801" cy="877347"/>
            <a:chOff x="8907463" y="2051050"/>
            <a:chExt cx="2879724" cy="3363913"/>
          </a:xfrm>
          <a:solidFill>
            <a:srgbClr val="00687B"/>
          </a:solidFill>
        </p:grpSpPr>
        <p:grpSp>
          <p:nvGrpSpPr>
            <p:cNvPr id="31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84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5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32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84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9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0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1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2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3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4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5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6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7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8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9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0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1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3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4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5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6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7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8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9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0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1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2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3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4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5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6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7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8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9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0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1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2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3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4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5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6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33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8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9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0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1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2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0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5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6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03" y="1463295"/>
            <a:ext cx="5702593" cy="113670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4891" y="2275504"/>
            <a:ext cx="10005959" cy="1841950"/>
            <a:chOff x="604891" y="2275504"/>
            <a:chExt cx="10005959" cy="1841950"/>
          </a:xfrm>
        </p:grpSpPr>
        <p:sp>
          <p:nvSpPr>
            <p:cNvPr id="4" name="文本框 3"/>
            <p:cNvSpPr txBox="1"/>
            <p:nvPr/>
          </p:nvSpPr>
          <p:spPr>
            <a:xfrm>
              <a:off x="1219613" y="2535491"/>
              <a:ext cx="8515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(1)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8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sz="28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&gt;0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时，二元二次方程表示以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841" y="2275504"/>
              <a:ext cx="2789009" cy="105311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91" y="3159523"/>
              <a:ext cx="4739892" cy="95793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89852" y="3742616"/>
            <a:ext cx="11301192" cy="1810752"/>
            <a:chOff x="489852" y="3714041"/>
            <a:chExt cx="11301192" cy="1810752"/>
          </a:xfrm>
        </p:grpSpPr>
        <p:sp>
          <p:nvSpPr>
            <p:cNvPr id="486" name="文本框 485"/>
            <p:cNvSpPr txBox="1"/>
            <p:nvPr/>
          </p:nvSpPr>
          <p:spPr>
            <a:xfrm>
              <a:off x="489852" y="3879613"/>
              <a:ext cx="11301192" cy="13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        (2)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8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sz="2800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=0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时，方程</a:t>
              </a:r>
              <a:r>
                <a:rPr lang="zh-CN" altLang="en-US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                                            二元二次方程只有一组实数解                             它表示一个点                   </a:t>
              </a:r>
              <a:endParaRPr lang="zh-CN" altLang="en-US" sz="28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150" y="3714041"/>
              <a:ext cx="4018282" cy="114808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59"/>
            <a:stretch>
              <a:fillRect/>
            </a:stretch>
          </p:blipFill>
          <p:spPr>
            <a:xfrm>
              <a:off x="3416646" y="4494924"/>
              <a:ext cx="2517429" cy="9461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33" y="4603996"/>
              <a:ext cx="1879697" cy="920797"/>
            </a:xfrm>
            <a:prstGeom prst="rect">
              <a:avLst/>
            </a:prstGeom>
          </p:spPr>
        </p:pic>
      </p:grpSp>
      <p:sp>
        <p:nvSpPr>
          <p:cNvPr id="485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8580"/>
            <a:ext cx="12191365" cy="981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 rot="8564060">
            <a:off x="400790" y="875529"/>
            <a:ext cx="768801" cy="877347"/>
            <a:chOff x="8907463" y="2051050"/>
            <a:chExt cx="2879724" cy="3363913"/>
          </a:xfrm>
          <a:solidFill>
            <a:srgbClr val="00687B"/>
          </a:solidFill>
        </p:grpSpPr>
        <p:grpSp>
          <p:nvGrpSpPr>
            <p:cNvPr id="31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84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5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32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84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9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0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1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2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3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4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5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6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7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8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9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0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1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3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4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5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6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7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8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9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0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1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2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3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4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5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6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7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8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9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0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1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2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3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4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5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6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33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4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7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8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49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0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1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2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3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0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1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3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4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5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6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8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9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485" name="文本框 484"/>
          <p:cNvSpPr txBox="1"/>
          <p:nvPr/>
        </p:nvSpPr>
        <p:spPr>
          <a:xfrm>
            <a:off x="2178670" y="2459844"/>
            <a:ext cx="8152991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二元二次方程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表示圆，这个方程称为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圆的一般方程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9" name="矩形 488"/>
          <p:cNvSpPr/>
          <p:nvPr/>
        </p:nvSpPr>
        <p:spPr>
          <a:xfrm>
            <a:off x="1851624" y="2340408"/>
            <a:ext cx="8480037" cy="2151318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0" name="组合 489"/>
          <p:cNvGrpSpPr/>
          <p:nvPr/>
        </p:nvGrpSpPr>
        <p:grpSpPr>
          <a:xfrm>
            <a:off x="8737957" y="2934600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491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2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3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4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5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496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486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8087" y="2733177"/>
            <a:ext cx="8501367" cy="3039684"/>
            <a:chOff x="2018087" y="2733177"/>
            <a:chExt cx="8501367" cy="3039684"/>
          </a:xfrm>
        </p:grpSpPr>
        <p:sp>
          <p:nvSpPr>
            <p:cNvPr id="28" name="文本框 27"/>
            <p:cNvSpPr txBox="1"/>
            <p:nvPr/>
          </p:nvSpPr>
          <p:spPr>
            <a:xfrm>
              <a:off x="2018087" y="2733177"/>
              <a:ext cx="8501367" cy="1949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00687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解法一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由方程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+4=0,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知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=2,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=4,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因为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F=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4×4=4&gt;0,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所以方程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+4=0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为圆的方程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圆心坐标为</a:t>
              </a:r>
              <a:endParaRPr lang="zh-CN" altLang="zh-CN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87" y="4788560"/>
              <a:ext cx="8160169" cy="98430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933836" y="1316109"/>
            <a:ext cx="8951878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判断方程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+4=0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是否为圆的方程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如果是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求出圆心坐标和圆的半径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27635"/>
            <a:ext cx="12192635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8352" y="918177"/>
            <a:ext cx="8845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求过三点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(0,0)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(1,1)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(4,2)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的圆的方程，并求圆心坐标和圆的半径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59689" y="1764690"/>
            <a:ext cx="8501367" cy="2677656"/>
            <a:chOff x="2486262" y="1851778"/>
            <a:chExt cx="8501367" cy="2677656"/>
          </a:xfrm>
        </p:grpSpPr>
        <p:sp>
          <p:nvSpPr>
            <p:cNvPr id="28" name="文本框 27"/>
            <p:cNvSpPr txBox="1"/>
            <p:nvPr/>
          </p:nvSpPr>
          <p:spPr>
            <a:xfrm>
              <a:off x="2486262" y="1851778"/>
              <a:ext cx="850136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800" b="1" dirty="0">
                  <a:solidFill>
                    <a:srgbClr val="00687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解</a:t>
              </a:r>
              <a:r>
                <a:rPr lang="en-US" altLang="zh-CN" sz="2800" b="1" dirty="0">
                  <a:solidFill>
                    <a:srgbClr val="00687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设所求圆的方程为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Dx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Ey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因为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(0,0)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(1,1)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(4,2)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三点都在圆上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所以它们的坐标满足圆的方程，即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65" y="2797941"/>
              <a:ext cx="3562964" cy="1655332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156887" y="4296813"/>
            <a:ext cx="7995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解三元一次方程组，得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所求圆的一般方程为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将方程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配方，得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即圆心坐标为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圆的半径为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27635"/>
            <a:ext cx="12192635" cy="885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345183" y="2376617"/>
            <a:ext cx="614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中国天眼是口径</a:t>
            </a:r>
            <a:r>
              <a:rPr lang="en-US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500m</a:t>
            </a:r>
            <a:r>
              <a:rPr lang="zh-CN" altLang="zh-CN" sz="2800" kern="1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的球面射电望远镜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是世界上已经建造完成的口径最大、最灵敏的单天线射电望远镜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如果把它的横截面看成圆形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选取适当的平面直角坐标系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可以用圆的标准方程表示为</a:t>
            </a:r>
            <a:r>
              <a:rPr lang="en-US" altLang="zh-CN" sz="2800" i="1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0" baseline="30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0" baseline="30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=250</a:t>
            </a:r>
            <a:r>
              <a:rPr lang="en-US" altLang="zh-CN" sz="2800" kern="0" baseline="30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5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pic>
        <p:nvPicPr>
          <p:cNvPr id="37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90" y="2450706"/>
            <a:ext cx="3174327" cy="23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38"/>
          <p:cNvSpPr txBox="1"/>
          <p:nvPr/>
        </p:nvSpPr>
        <p:spPr>
          <a:xfrm>
            <a:off x="1401715" y="4943562"/>
            <a:ext cx="9708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圆是生活和生产实践中常见的图形</a:t>
            </a:r>
            <a:r>
              <a:rPr lang="en-US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试找出更多的例子并尝试建立圆的方程</a:t>
            </a:r>
            <a:r>
              <a:rPr lang="en-US" altLang="zh-CN" sz="2800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27635"/>
            <a:ext cx="12192635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50610" y="1919450"/>
            <a:ext cx="6090780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求下列圆的圆心坐标和半径：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5=0;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6=0;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0" y="0"/>
            <a:ext cx="1217104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1"/>
          <p:cNvSpPr txBox="1"/>
          <p:nvPr/>
        </p:nvSpPr>
        <p:spPr>
          <a:xfrm>
            <a:off x="2058446" y="3600038"/>
            <a:ext cx="7081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圆的标准方程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2282988" y="2826554"/>
            <a:ext cx="262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6.4.1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3510" y="2512449"/>
            <a:ext cx="8933767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求以点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(4,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为圆心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为半径的圆的一般方程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3.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1=0,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是否为圆的方程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如果是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求圆心坐标和圆的半径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2393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6.4.2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圆的一般方程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0" y="0"/>
            <a:ext cx="12171045" cy="116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26242" y="180764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6" y="1407307"/>
            <a:ext cx="6528585" cy="453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1755"/>
            <a:ext cx="12192000" cy="11887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386" y="178502"/>
            <a:ext cx="5655900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32394" y="190077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5168" y="1149237"/>
            <a:ext cx="10621664" cy="260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6225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天圆地方是我国古人朴素的世界观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圆很早就被运用于中国传统建筑的设计之中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可以说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没有圆就没有中式设计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如北京天坛的圜丘坛就是典型的圆形建筑，还有中式园林中的“洞门”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76225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如何用方程的形式表示圆呢？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4" y="3951082"/>
            <a:ext cx="6521704" cy="20411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76644" y="2348978"/>
            <a:ext cx="8152991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圆是平面内到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定点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的距离为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定长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动点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的轨迹，定点称为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圆心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，定长称为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半径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1779366" y="188487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Freeform 12"/>
          <p:cNvSpPr/>
          <p:nvPr/>
        </p:nvSpPr>
        <p:spPr bwMode="auto">
          <a:xfrm flipH="1" flipV="1">
            <a:off x="10098436" y="38823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05F8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49598" y="2068258"/>
            <a:ext cx="8480037" cy="2151318"/>
          </a:xfrm>
          <a:prstGeom prst="rect">
            <a:avLst/>
          </a:prstGeom>
          <a:noFill/>
          <a:ln w="9525">
            <a:solidFill>
              <a:srgbClr val="405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43685" y="4532326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27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9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0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1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32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" y="1216492"/>
            <a:ext cx="3693440" cy="347350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4249485" y="1039589"/>
            <a:ext cx="7466486" cy="4188157"/>
            <a:chOff x="4249485" y="1039589"/>
            <a:chExt cx="7466486" cy="4188157"/>
          </a:xfrm>
        </p:grpSpPr>
        <p:sp>
          <p:nvSpPr>
            <p:cNvPr id="2" name="文本框 1"/>
            <p:cNvSpPr txBox="1"/>
            <p:nvPr/>
          </p:nvSpPr>
          <p:spPr>
            <a:xfrm>
              <a:off x="4249485" y="1039589"/>
              <a:ext cx="71900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 algn="just"/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在平面直角坐标系中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已知圆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的圆心为点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半径为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设圆上任意一点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800" i="1" kern="100" dirty="0" err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则有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MC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|=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just"/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由两点间距离公式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441371" y="3411864"/>
              <a:ext cx="7274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将这个等式两边平方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得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+(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80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方程称为以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zh-CN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为圆心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为半径的</a:t>
              </a:r>
              <a:r>
                <a:rPr lang="zh-CN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圆的标准方程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38" y="2795882"/>
              <a:ext cx="3054507" cy="615982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1020022" y="5307085"/>
            <a:ext cx="933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若圆心在坐标原点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半径为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则圆的标准方程为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9548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7040" y="2012539"/>
            <a:ext cx="88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求以点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(1,2)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为圆心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半径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的圆的标准方程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047040" y="2775231"/>
            <a:ext cx="855647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因为圆心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(1,2),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半径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所以圆的标准方程为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8901" y="345348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7040" y="2012539"/>
            <a:ext cx="888778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lang="en-US" altLang="zh-CN" sz="2800" b="1" dirty="0">
                <a:solidFill>
                  <a:srgbClr val="00687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已知圆的标准方程为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=9,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求出圆心坐标及半径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9742" y="5648774"/>
            <a:ext cx="1918463" cy="629132"/>
            <a:chOff x="3494088" y="1354138"/>
            <a:chExt cx="1176338" cy="385763"/>
          </a:xfrm>
          <a:solidFill>
            <a:srgbClr val="00687B"/>
          </a:solidFill>
        </p:grpSpPr>
        <p:sp>
          <p:nvSpPr>
            <p:cNvPr id="30" name="Freeform 116"/>
            <p:cNvSpPr>
              <a:spLocks noEditPoints="1"/>
            </p:cNvSpPr>
            <p:nvPr/>
          </p:nvSpPr>
          <p:spPr bwMode="auto">
            <a:xfrm>
              <a:off x="4618038" y="1709738"/>
              <a:ext cx="52388" cy="30163"/>
            </a:xfrm>
            <a:custGeom>
              <a:avLst/>
              <a:gdLst>
                <a:gd name="T0" fmla="*/ 67 w 67"/>
                <a:gd name="T1" fmla="*/ 31 h 38"/>
                <a:gd name="T2" fmla="*/ 43 w 67"/>
                <a:gd name="T3" fmla="*/ 38 h 38"/>
                <a:gd name="T4" fmla="*/ 7 w 67"/>
                <a:gd name="T5" fmla="*/ 15 h 38"/>
                <a:gd name="T6" fmla="*/ 37 w 67"/>
                <a:gd name="T7" fmla="*/ 0 h 38"/>
                <a:gd name="T8" fmla="*/ 67 w 67"/>
                <a:gd name="T9" fmla="*/ 31 h 38"/>
                <a:gd name="T10" fmla="*/ 25 w 67"/>
                <a:gd name="T11" fmla="*/ 25 h 38"/>
                <a:gd name="T12" fmla="*/ 52 w 67"/>
                <a:gd name="T13" fmla="*/ 21 h 38"/>
                <a:gd name="T14" fmla="*/ 25 w 67"/>
                <a:gd name="T15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67" y="31"/>
                  </a:moveTo>
                  <a:cubicBezTo>
                    <a:pt x="59" y="33"/>
                    <a:pt x="50" y="34"/>
                    <a:pt x="43" y="38"/>
                  </a:cubicBezTo>
                  <a:cubicBezTo>
                    <a:pt x="28" y="36"/>
                    <a:pt x="0" y="34"/>
                    <a:pt x="7" y="15"/>
                  </a:cubicBezTo>
                  <a:cubicBezTo>
                    <a:pt x="20" y="16"/>
                    <a:pt x="27" y="4"/>
                    <a:pt x="37" y="0"/>
                  </a:cubicBezTo>
                  <a:cubicBezTo>
                    <a:pt x="51" y="6"/>
                    <a:pt x="64" y="13"/>
                    <a:pt x="67" y="31"/>
                  </a:cubicBezTo>
                  <a:close/>
                  <a:moveTo>
                    <a:pt x="25" y="25"/>
                  </a:moveTo>
                  <a:cubicBezTo>
                    <a:pt x="33" y="31"/>
                    <a:pt x="46" y="27"/>
                    <a:pt x="52" y="21"/>
                  </a:cubicBezTo>
                  <a:cubicBezTo>
                    <a:pt x="47" y="11"/>
                    <a:pt x="27" y="14"/>
                    <a:pt x="2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7"/>
            <p:cNvSpPr>
              <a:spLocks noEditPoints="1"/>
            </p:cNvSpPr>
            <p:nvPr/>
          </p:nvSpPr>
          <p:spPr bwMode="auto">
            <a:xfrm>
              <a:off x="4560888" y="1698626"/>
              <a:ext cx="47625" cy="30163"/>
            </a:xfrm>
            <a:custGeom>
              <a:avLst/>
              <a:gdLst>
                <a:gd name="T0" fmla="*/ 0 w 61"/>
                <a:gd name="T1" fmla="*/ 18 h 39"/>
                <a:gd name="T2" fmla="*/ 6 w 61"/>
                <a:gd name="T3" fmla="*/ 0 h 39"/>
                <a:gd name="T4" fmla="*/ 61 w 61"/>
                <a:gd name="T5" fmla="*/ 11 h 39"/>
                <a:gd name="T6" fmla="*/ 47 w 61"/>
                <a:gd name="T7" fmla="*/ 36 h 39"/>
                <a:gd name="T8" fmla="*/ 0 w 61"/>
                <a:gd name="T9" fmla="*/ 18 h 39"/>
                <a:gd name="T10" fmla="*/ 13 w 61"/>
                <a:gd name="T11" fmla="*/ 12 h 39"/>
                <a:gd name="T12" fmla="*/ 47 w 61"/>
                <a:gd name="T13" fmla="*/ 18 h 39"/>
                <a:gd name="T14" fmla="*/ 13 w 61"/>
                <a:gd name="T1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39">
                  <a:moveTo>
                    <a:pt x="0" y="18"/>
                  </a:moveTo>
                  <a:cubicBezTo>
                    <a:pt x="0" y="10"/>
                    <a:pt x="0" y="4"/>
                    <a:pt x="6" y="0"/>
                  </a:cubicBezTo>
                  <a:cubicBezTo>
                    <a:pt x="28" y="3"/>
                    <a:pt x="43" y="2"/>
                    <a:pt x="61" y="11"/>
                  </a:cubicBezTo>
                  <a:cubicBezTo>
                    <a:pt x="59" y="23"/>
                    <a:pt x="55" y="34"/>
                    <a:pt x="47" y="36"/>
                  </a:cubicBezTo>
                  <a:cubicBezTo>
                    <a:pt x="32" y="39"/>
                    <a:pt x="13" y="20"/>
                    <a:pt x="0" y="18"/>
                  </a:cubicBezTo>
                  <a:close/>
                  <a:moveTo>
                    <a:pt x="13" y="12"/>
                  </a:moveTo>
                  <a:cubicBezTo>
                    <a:pt x="21" y="18"/>
                    <a:pt x="39" y="29"/>
                    <a:pt x="47" y="18"/>
                  </a:cubicBezTo>
                  <a:cubicBezTo>
                    <a:pt x="39" y="13"/>
                    <a:pt x="27" y="11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8"/>
            <p:cNvSpPr>
              <a:spLocks noEditPoints="1"/>
            </p:cNvSpPr>
            <p:nvPr/>
          </p:nvSpPr>
          <p:spPr bwMode="auto">
            <a:xfrm>
              <a:off x="3494088" y="1354138"/>
              <a:ext cx="1052513" cy="374650"/>
            </a:xfrm>
            <a:custGeom>
              <a:avLst/>
              <a:gdLst>
                <a:gd name="T0" fmla="*/ 1317 w 1350"/>
                <a:gd name="T1" fmla="*/ 458 h 481"/>
                <a:gd name="T2" fmla="*/ 1132 w 1350"/>
                <a:gd name="T3" fmla="*/ 443 h 481"/>
                <a:gd name="T4" fmla="*/ 1072 w 1350"/>
                <a:gd name="T5" fmla="*/ 459 h 481"/>
                <a:gd name="T6" fmla="*/ 771 w 1350"/>
                <a:gd name="T7" fmla="*/ 461 h 481"/>
                <a:gd name="T8" fmla="*/ 613 w 1350"/>
                <a:gd name="T9" fmla="*/ 446 h 481"/>
                <a:gd name="T10" fmla="*/ 285 w 1350"/>
                <a:gd name="T11" fmla="*/ 286 h 481"/>
                <a:gd name="T12" fmla="*/ 12 w 1350"/>
                <a:gd name="T13" fmla="*/ 159 h 481"/>
                <a:gd name="T14" fmla="*/ 85 w 1350"/>
                <a:gd name="T15" fmla="*/ 1 h 481"/>
                <a:gd name="T16" fmla="*/ 223 w 1350"/>
                <a:gd name="T17" fmla="*/ 62 h 481"/>
                <a:gd name="T18" fmla="*/ 411 w 1350"/>
                <a:gd name="T19" fmla="*/ 164 h 481"/>
                <a:gd name="T20" fmla="*/ 703 w 1350"/>
                <a:gd name="T21" fmla="*/ 321 h 481"/>
                <a:gd name="T22" fmla="*/ 903 w 1350"/>
                <a:gd name="T23" fmla="*/ 440 h 481"/>
                <a:gd name="T24" fmla="*/ 979 w 1350"/>
                <a:gd name="T25" fmla="*/ 380 h 481"/>
                <a:gd name="T26" fmla="*/ 1083 w 1350"/>
                <a:gd name="T27" fmla="*/ 375 h 481"/>
                <a:gd name="T28" fmla="*/ 1182 w 1350"/>
                <a:gd name="T29" fmla="*/ 417 h 481"/>
                <a:gd name="T30" fmla="*/ 1339 w 1350"/>
                <a:gd name="T31" fmla="*/ 433 h 481"/>
                <a:gd name="T32" fmla="*/ 1246 w 1350"/>
                <a:gd name="T33" fmla="*/ 423 h 481"/>
                <a:gd name="T34" fmla="*/ 1142 w 1350"/>
                <a:gd name="T35" fmla="*/ 433 h 481"/>
                <a:gd name="T36" fmla="*/ 1286 w 1350"/>
                <a:gd name="T37" fmla="*/ 431 h 481"/>
                <a:gd name="T38" fmla="*/ 986 w 1350"/>
                <a:gd name="T39" fmla="*/ 369 h 481"/>
                <a:gd name="T40" fmla="*/ 990 w 1350"/>
                <a:gd name="T41" fmla="*/ 450 h 481"/>
                <a:gd name="T42" fmla="*/ 829 w 1350"/>
                <a:gd name="T43" fmla="*/ 439 h 481"/>
                <a:gd name="T44" fmla="*/ 904 w 1350"/>
                <a:gd name="T45" fmla="*/ 456 h 481"/>
                <a:gd name="T46" fmla="*/ 1028 w 1350"/>
                <a:gd name="T47" fmla="*/ 388 h 481"/>
                <a:gd name="T48" fmla="*/ 1062 w 1350"/>
                <a:gd name="T49" fmla="*/ 377 h 481"/>
                <a:gd name="T50" fmla="*/ 1111 w 1350"/>
                <a:gd name="T51" fmla="*/ 410 h 481"/>
                <a:gd name="T52" fmla="*/ 781 w 1350"/>
                <a:gd name="T53" fmla="*/ 444 h 481"/>
                <a:gd name="T54" fmla="*/ 697 w 1350"/>
                <a:gd name="T55" fmla="*/ 378 h 481"/>
                <a:gd name="T56" fmla="*/ 731 w 1350"/>
                <a:gd name="T57" fmla="*/ 444 h 481"/>
                <a:gd name="T58" fmla="*/ 642 w 1350"/>
                <a:gd name="T59" fmla="*/ 304 h 481"/>
                <a:gd name="T60" fmla="*/ 687 w 1350"/>
                <a:gd name="T61" fmla="*/ 374 h 481"/>
                <a:gd name="T62" fmla="*/ 367 w 1350"/>
                <a:gd name="T63" fmla="*/ 293 h 481"/>
                <a:gd name="T64" fmla="*/ 580 w 1350"/>
                <a:gd name="T65" fmla="*/ 397 h 481"/>
                <a:gd name="T66" fmla="*/ 630 w 1350"/>
                <a:gd name="T67" fmla="*/ 297 h 481"/>
                <a:gd name="T68" fmla="*/ 390 w 1350"/>
                <a:gd name="T69" fmla="*/ 164 h 481"/>
                <a:gd name="T70" fmla="*/ 585 w 1350"/>
                <a:gd name="T71" fmla="*/ 288 h 481"/>
                <a:gd name="T72" fmla="*/ 479 w 1350"/>
                <a:gd name="T73" fmla="*/ 317 h 481"/>
                <a:gd name="T74" fmla="*/ 280 w 1350"/>
                <a:gd name="T75" fmla="*/ 195 h 481"/>
                <a:gd name="T76" fmla="*/ 182 w 1350"/>
                <a:gd name="T77" fmla="*/ 53 h 481"/>
                <a:gd name="T78" fmla="*/ 591 w 1350"/>
                <a:gd name="T79" fmla="*/ 312 h 481"/>
                <a:gd name="T80" fmla="*/ 405 w 1350"/>
                <a:gd name="T81" fmla="*/ 204 h 481"/>
                <a:gd name="T82" fmla="*/ 259 w 1350"/>
                <a:gd name="T83" fmla="*/ 114 h 481"/>
                <a:gd name="T84" fmla="*/ 305 w 1350"/>
                <a:gd name="T85" fmla="*/ 204 h 481"/>
                <a:gd name="T86" fmla="*/ 594 w 1350"/>
                <a:gd name="T87" fmla="*/ 314 h 481"/>
                <a:gd name="T88" fmla="*/ 580 w 1350"/>
                <a:gd name="T89" fmla="*/ 409 h 481"/>
                <a:gd name="T90" fmla="*/ 354 w 1350"/>
                <a:gd name="T91" fmla="*/ 297 h 481"/>
                <a:gd name="T92" fmla="*/ 113 w 1350"/>
                <a:gd name="T93" fmla="*/ 201 h 481"/>
                <a:gd name="T94" fmla="*/ 539 w 1350"/>
                <a:gd name="T95" fmla="*/ 395 h 481"/>
                <a:gd name="T96" fmla="*/ 168 w 1350"/>
                <a:gd name="T97" fmla="*/ 43 h 481"/>
                <a:gd name="T98" fmla="*/ 98 w 1350"/>
                <a:gd name="T99" fmla="*/ 194 h 481"/>
                <a:gd name="T100" fmla="*/ 41 w 1350"/>
                <a:gd name="T101" fmla="*/ 49 h 481"/>
                <a:gd name="T102" fmla="*/ 37 w 1350"/>
                <a:gd name="T103" fmla="*/ 149 h 481"/>
                <a:gd name="T104" fmla="*/ 108 w 1350"/>
                <a:gd name="T105" fmla="*/ 2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481">
                  <a:moveTo>
                    <a:pt x="1345" y="435"/>
                  </a:moveTo>
                  <a:cubicBezTo>
                    <a:pt x="1345" y="443"/>
                    <a:pt x="1350" y="456"/>
                    <a:pt x="1347" y="466"/>
                  </a:cubicBezTo>
                  <a:cubicBezTo>
                    <a:pt x="1333" y="468"/>
                    <a:pt x="1329" y="464"/>
                    <a:pt x="1317" y="458"/>
                  </a:cubicBezTo>
                  <a:cubicBezTo>
                    <a:pt x="1286" y="451"/>
                    <a:pt x="1253" y="437"/>
                    <a:pt x="1218" y="441"/>
                  </a:cubicBezTo>
                  <a:cubicBezTo>
                    <a:pt x="1205" y="443"/>
                    <a:pt x="1194" y="449"/>
                    <a:pt x="1182" y="450"/>
                  </a:cubicBezTo>
                  <a:cubicBezTo>
                    <a:pt x="1165" y="451"/>
                    <a:pt x="1150" y="442"/>
                    <a:pt x="1132" y="443"/>
                  </a:cubicBezTo>
                  <a:cubicBezTo>
                    <a:pt x="1114" y="428"/>
                    <a:pt x="1097" y="415"/>
                    <a:pt x="1078" y="402"/>
                  </a:cubicBezTo>
                  <a:cubicBezTo>
                    <a:pt x="1085" y="415"/>
                    <a:pt x="1096" y="424"/>
                    <a:pt x="1094" y="441"/>
                  </a:cubicBezTo>
                  <a:cubicBezTo>
                    <a:pt x="1090" y="450"/>
                    <a:pt x="1080" y="453"/>
                    <a:pt x="1072" y="459"/>
                  </a:cubicBezTo>
                  <a:cubicBezTo>
                    <a:pt x="1032" y="456"/>
                    <a:pt x="994" y="472"/>
                    <a:pt x="961" y="478"/>
                  </a:cubicBezTo>
                  <a:cubicBezTo>
                    <a:pt x="908" y="477"/>
                    <a:pt x="858" y="449"/>
                    <a:pt x="801" y="454"/>
                  </a:cubicBezTo>
                  <a:cubicBezTo>
                    <a:pt x="791" y="455"/>
                    <a:pt x="781" y="461"/>
                    <a:pt x="771" y="461"/>
                  </a:cubicBezTo>
                  <a:cubicBezTo>
                    <a:pt x="750" y="463"/>
                    <a:pt x="728" y="456"/>
                    <a:pt x="706" y="455"/>
                  </a:cubicBezTo>
                  <a:cubicBezTo>
                    <a:pt x="683" y="455"/>
                    <a:pt x="659" y="452"/>
                    <a:pt x="637" y="454"/>
                  </a:cubicBezTo>
                  <a:cubicBezTo>
                    <a:pt x="625" y="455"/>
                    <a:pt x="618" y="459"/>
                    <a:pt x="613" y="446"/>
                  </a:cubicBezTo>
                  <a:cubicBezTo>
                    <a:pt x="555" y="415"/>
                    <a:pt x="496" y="385"/>
                    <a:pt x="437" y="353"/>
                  </a:cubicBezTo>
                  <a:cubicBezTo>
                    <a:pt x="418" y="343"/>
                    <a:pt x="399" y="331"/>
                    <a:pt x="378" y="322"/>
                  </a:cubicBezTo>
                  <a:cubicBezTo>
                    <a:pt x="348" y="308"/>
                    <a:pt x="315" y="300"/>
                    <a:pt x="285" y="286"/>
                  </a:cubicBezTo>
                  <a:cubicBezTo>
                    <a:pt x="226" y="259"/>
                    <a:pt x="166" y="240"/>
                    <a:pt x="109" y="209"/>
                  </a:cubicBezTo>
                  <a:cubicBezTo>
                    <a:pt x="89" y="197"/>
                    <a:pt x="66" y="187"/>
                    <a:pt x="45" y="176"/>
                  </a:cubicBezTo>
                  <a:cubicBezTo>
                    <a:pt x="33" y="170"/>
                    <a:pt x="23" y="166"/>
                    <a:pt x="12" y="159"/>
                  </a:cubicBezTo>
                  <a:cubicBezTo>
                    <a:pt x="6" y="147"/>
                    <a:pt x="4" y="136"/>
                    <a:pt x="0" y="124"/>
                  </a:cubicBezTo>
                  <a:cubicBezTo>
                    <a:pt x="2" y="94"/>
                    <a:pt x="25" y="47"/>
                    <a:pt x="43" y="27"/>
                  </a:cubicBezTo>
                  <a:cubicBezTo>
                    <a:pt x="54" y="15"/>
                    <a:pt x="71" y="3"/>
                    <a:pt x="85" y="1"/>
                  </a:cubicBezTo>
                  <a:cubicBezTo>
                    <a:pt x="89" y="0"/>
                    <a:pt x="103" y="0"/>
                    <a:pt x="108" y="2"/>
                  </a:cubicBezTo>
                  <a:cubicBezTo>
                    <a:pt x="141" y="14"/>
                    <a:pt x="175" y="36"/>
                    <a:pt x="207" y="53"/>
                  </a:cubicBezTo>
                  <a:cubicBezTo>
                    <a:pt x="212" y="56"/>
                    <a:pt x="217" y="59"/>
                    <a:pt x="223" y="62"/>
                  </a:cubicBezTo>
                  <a:cubicBezTo>
                    <a:pt x="239" y="70"/>
                    <a:pt x="256" y="79"/>
                    <a:pt x="275" y="89"/>
                  </a:cubicBezTo>
                  <a:cubicBezTo>
                    <a:pt x="306" y="105"/>
                    <a:pt x="338" y="122"/>
                    <a:pt x="371" y="139"/>
                  </a:cubicBezTo>
                  <a:cubicBezTo>
                    <a:pt x="385" y="146"/>
                    <a:pt x="397" y="156"/>
                    <a:pt x="411" y="164"/>
                  </a:cubicBezTo>
                  <a:cubicBezTo>
                    <a:pt x="478" y="202"/>
                    <a:pt x="550" y="239"/>
                    <a:pt x="618" y="278"/>
                  </a:cubicBezTo>
                  <a:cubicBezTo>
                    <a:pt x="632" y="286"/>
                    <a:pt x="647" y="291"/>
                    <a:pt x="661" y="299"/>
                  </a:cubicBezTo>
                  <a:cubicBezTo>
                    <a:pt x="675" y="307"/>
                    <a:pt x="688" y="318"/>
                    <a:pt x="703" y="321"/>
                  </a:cubicBezTo>
                  <a:cubicBezTo>
                    <a:pt x="734" y="355"/>
                    <a:pt x="764" y="389"/>
                    <a:pt x="789" y="429"/>
                  </a:cubicBezTo>
                  <a:cubicBezTo>
                    <a:pt x="808" y="427"/>
                    <a:pt x="829" y="428"/>
                    <a:pt x="854" y="430"/>
                  </a:cubicBezTo>
                  <a:cubicBezTo>
                    <a:pt x="870" y="432"/>
                    <a:pt x="886" y="438"/>
                    <a:pt x="903" y="440"/>
                  </a:cubicBezTo>
                  <a:cubicBezTo>
                    <a:pt x="924" y="443"/>
                    <a:pt x="951" y="442"/>
                    <a:pt x="974" y="443"/>
                  </a:cubicBezTo>
                  <a:cubicBezTo>
                    <a:pt x="1006" y="444"/>
                    <a:pt x="1031" y="434"/>
                    <a:pt x="1053" y="423"/>
                  </a:cubicBezTo>
                  <a:cubicBezTo>
                    <a:pt x="1041" y="393"/>
                    <a:pt x="988" y="412"/>
                    <a:pt x="979" y="380"/>
                  </a:cubicBezTo>
                  <a:cubicBezTo>
                    <a:pt x="971" y="354"/>
                    <a:pt x="1000" y="340"/>
                    <a:pt x="1026" y="344"/>
                  </a:cubicBezTo>
                  <a:cubicBezTo>
                    <a:pt x="1030" y="345"/>
                    <a:pt x="1035" y="349"/>
                    <a:pt x="1041" y="352"/>
                  </a:cubicBezTo>
                  <a:cubicBezTo>
                    <a:pt x="1057" y="360"/>
                    <a:pt x="1069" y="366"/>
                    <a:pt x="1083" y="375"/>
                  </a:cubicBezTo>
                  <a:cubicBezTo>
                    <a:pt x="1096" y="384"/>
                    <a:pt x="1108" y="400"/>
                    <a:pt x="1121" y="407"/>
                  </a:cubicBezTo>
                  <a:cubicBezTo>
                    <a:pt x="1128" y="410"/>
                    <a:pt x="1139" y="411"/>
                    <a:pt x="1148" y="414"/>
                  </a:cubicBezTo>
                  <a:cubicBezTo>
                    <a:pt x="1163" y="418"/>
                    <a:pt x="1166" y="419"/>
                    <a:pt x="1182" y="417"/>
                  </a:cubicBezTo>
                  <a:cubicBezTo>
                    <a:pt x="1200" y="414"/>
                    <a:pt x="1221" y="408"/>
                    <a:pt x="1239" y="410"/>
                  </a:cubicBezTo>
                  <a:cubicBezTo>
                    <a:pt x="1255" y="412"/>
                    <a:pt x="1274" y="419"/>
                    <a:pt x="1292" y="424"/>
                  </a:cubicBezTo>
                  <a:cubicBezTo>
                    <a:pt x="1309" y="428"/>
                    <a:pt x="1333" y="431"/>
                    <a:pt x="1339" y="433"/>
                  </a:cubicBezTo>
                  <a:cubicBezTo>
                    <a:pt x="1340" y="434"/>
                    <a:pt x="1343" y="432"/>
                    <a:pt x="1345" y="435"/>
                  </a:cubicBezTo>
                  <a:close/>
                  <a:moveTo>
                    <a:pt x="1286" y="431"/>
                  </a:moveTo>
                  <a:cubicBezTo>
                    <a:pt x="1272" y="429"/>
                    <a:pt x="1260" y="423"/>
                    <a:pt x="1246" y="423"/>
                  </a:cubicBezTo>
                  <a:cubicBezTo>
                    <a:pt x="1217" y="422"/>
                    <a:pt x="1187" y="433"/>
                    <a:pt x="1160" y="429"/>
                  </a:cubicBezTo>
                  <a:cubicBezTo>
                    <a:pt x="1143" y="427"/>
                    <a:pt x="1130" y="419"/>
                    <a:pt x="1114" y="413"/>
                  </a:cubicBezTo>
                  <a:cubicBezTo>
                    <a:pt x="1122" y="421"/>
                    <a:pt x="1132" y="429"/>
                    <a:pt x="1142" y="433"/>
                  </a:cubicBezTo>
                  <a:cubicBezTo>
                    <a:pt x="1173" y="443"/>
                    <a:pt x="1195" y="433"/>
                    <a:pt x="1220" y="430"/>
                  </a:cubicBezTo>
                  <a:cubicBezTo>
                    <a:pt x="1267" y="425"/>
                    <a:pt x="1300" y="446"/>
                    <a:pt x="1336" y="454"/>
                  </a:cubicBezTo>
                  <a:cubicBezTo>
                    <a:pt x="1335" y="431"/>
                    <a:pt x="1310" y="435"/>
                    <a:pt x="1286" y="431"/>
                  </a:cubicBezTo>
                  <a:close/>
                  <a:moveTo>
                    <a:pt x="1078" y="387"/>
                  </a:moveTo>
                  <a:cubicBezTo>
                    <a:pt x="1073" y="374"/>
                    <a:pt x="1057" y="369"/>
                    <a:pt x="1043" y="363"/>
                  </a:cubicBezTo>
                  <a:cubicBezTo>
                    <a:pt x="1028" y="356"/>
                    <a:pt x="988" y="341"/>
                    <a:pt x="986" y="369"/>
                  </a:cubicBezTo>
                  <a:cubicBezTo>
                    <a:pt x="985" y="396"/>
                    <a:pt x="1020" y="389"/>
                    <a:pt x="1042" y="398"/>
                  </a:cubicBezTo>
                  <a:cubicBezTo>
                    <a:pt x="1052" y="401"/>
                    <a:pt x="1069" y="414"/>
                    <a:pt x="1067" y="424"/>
                  </a:cubicBezTo>
                  <a:cubicBezTo>
                    <a:pt x="1065" y="437"/>
                    <a:pt x="1011" y="449"/>
                    <a:pt x="990" y="450"/>
                  </a:cubicBezTo>
                  <a:cubicBezTo>
                    <a:pt x="964" y="451"/>
                    <a:pt x="939" y="450"/>
                    <a:pt x="915" y="449"/>
                  </a:cubicBezTo>
                  <a:cubicBezTo>
                    <a:pt x="892" y="448"/>
                    <a:pt x="869" y="438"/>
                    <a:pt x="849" y="438"/>
                  </a:cubicBezTo>
                  <a:cubicBezTo>
                    <a:pt x="842" y="438"/>
                    <a:pt x="836" y="440"/>
                    <a:pt x="829" y="439"/>
                  </a:cubicBezTo>
                  <a:cubicBezTo>
                    <a:pt x="816" y="437"/>
                    <a:pt x="799" y="429"/>
                    <a:pt x="794" y="444"/>
                  </a:cubicBezTo>
                  <a:cubicBezTo>
                    <a:pt x="814" y="445"/>
                    <a:pt x="841" y="444"/>
                    <a:pt x="865" y="449"/>
                  </a:cubicBezTo>
                  <a:cubicBezTo>
                    <a:pt x="880" y="452"/>
                    <a:pt x="892" y="460"/>
                    <a:pt x="904" y="456"/>
                  </a:cubicBezTo>
                  <a:cubicBezTo>
                    <a:pt x="967" y="481"/>
                    <a:pt x="1017" y="447"/>
                    <a:pt x="1077" y="445"/>
                  </a:cubicBezTo>
                  <a:cubicBezTo>
                    <a:pt x="1093" y="430"/>
                    <a:pt x="1074" y="414"/>
                    <a:pt x="1066" y="403"/>
                  </a:cubicBezTo>
                  <a:cubicBezTo>
                    <a:pt x="1051" y="400"/>
                    <a:pt x="1045" y="389"/>
                    <a:pt x="1028" y="388"/>
                  </a:cubicBezTo>
                  <a:cubicBezTo>
                    <a:pt x="1029" y="386"/>
                    <a:pt x="1028" y="384"/>
                    <a:pt x="1027" y="383"/>
                  </a:cubicBezTo>
                  <a:cubicBezTo>
                    <a:pt x="1015" y="384"/>
                    <a:pt x="1013" y="377"/>
                    <a:pt x="1015" y="368"/>
                  </a:cubicBezTo>
                  <a:cubicBezTo>
                    <a:pt x="1034" y="359"/>
                    <a:pt x="1051" y="379"/>
                    <a:pt x="1062" y="377"/>
                  </a:cubicBezTo>
                  <a:cubicBezTo>
                    <a:pt x="1069" y="384"/>
                    <a:pt x="1080" y="388"/>
                    <a:pt x="1088" y="394"/>
                  </a:cubicBezTo>
                  <a:cubicBezTo>
                    <a:pt x="1097" y="400"/>
                    <a:pt x="1104" y="409"/>
                    <a:pt x="1113" y="410"/>
                  </a:cubicBezTo>
                  <a:cubicBezTo>
                    <a:pt x="1112" y="410"/>
                    <a:pt x="1111" y="410"/>
                    <a:pt x="1111" y="410"/>
                  </a:cubicBezTo>
                  <a:cubicBezTo>
                    <a:pt x="1101" y="402"/>
                    <a:pt x="1093" y="391"/>
                    <a:pt x="1078" y="387"/>
                  </a:cubicBezTo>
                  <a:close/>
                  <a:moveTo>
                    <a:pt x="731" y="444"/>
                  </a:moveTo>
                  <a:cubicBezTo>
                    <a:pt x="748" y="446"/>
                    <a:pt x="772" y="455"/>
                    <a:pt x="781" y="444"/>
                  </a:cubicBezTo>
                  <a:cubicBezTo>
                    <a:pt x="781" y="443"/>
                    <a:pt x="781" y="441"/>
                    <a:pt x="781" y="440"/>
                  </a:cubicBezTo>
                  <a:cubicBezTo>
                    <a:pt x="757" y="403"/>
                    <a:pt x="735" y="363"/>
                    <a:pt x="698" y="338"/>
                  </a:cubicBezTo>
                  <a:cubicBezTo>
                    <a:pt x="698" y="352"/>
                    <a:pt x="700" y="365"/>
                    <a:pt x="697" y="378"/>
                  </a:cubicBezTo>
                  <a:cubicBezTo>
                    <a:pt x="693" y="402"/>
                    <a:pt x="675" y="418"/>
                    <a:pt x="661" y="436"/>
                  </a:cubicBezTo>
                  <a:cubicBezTo>
                    <a:pt x="659" y="435"/>
                    <a:pt x="650" y="442"/>
                    <a:pt x="651" y="444"/>
                  </a:cubicBezTo>
                  <a:cubicBezTo>
                    <a:pt x="672" y="446"/>
                    <a:pt x="704" y="440"/>
                    <a:pt x="731" y="444"/>
                  </a:cubicBezTo>
                  <a:close/>
                  <a:moveTo>
                    <a:pt x="687" y="374"/>
                  </a:moveTo>
                  <a:cubicBezTo>
                    <a:pt x="690" y="359"/>
                    <a:pt x="690" y="341"/>
                    <a:pt x="684" y="327"/>
                  </a:cubicBezTo>
                  <a:cubicBezTo>
                    <a:pt x="668" y="322"/>
                    <a:pt x="656" y="307"/>
                    <a:pt x="642" y="304"/>
                  </a:cubicBezTo>
                  <a:cubicBezTo>
                    <a:pt x="650" y="357"/>
                    <a:pt x="630" y="401"/>
                    <a:pt x="588" y="422"/>
                  </a:cubicBezTo>
                  <a:cubicBezTo>
                    <a:pt x="601" y="429"/>
                    <a:pt x="617" y="435"/>
                    <a:pt x="630" y="443"/>
                  </a:cubicBezTo>
                  <a:cubicBezTo>
                    <a:pt x="651" y="423"/>
                    <a:pt x="682" y="407"/>
                    <a:pt x="687" y="374"/>
                  </a:cubicBezTo>
                  <a:close/>
                  <a:moveTo>
                    <a:pt x="217" y="214"/>
                  </a:moveTo>
                  <a:cubicBezTo>
                    <a:pt x="239" y="226"/>
                    <a:pt x="260" y="235"/>
                    <a:pt x="284" y="248"/>
                  </a:cubicBezTo>
                  <a:cubicBezTo>
                    <a:pt x="311" y="264"/>
                    <a:pt x="339" y="281"/>
                    <a:pt x="367" y="293"/>
                  </a:cubicBezTo>
                  <a:cubicBezTo>
                    <a:pt x="398" y="307"/>
                    <a:pt x="424" y="320"/>
                    <a:pt x="452" y="334"/>
                  </a:cubicBezTo>
                  <a:cubicBezTo>
                    <a:pt x="480" y="349"/>
                    <a:pt x="508" y="361"/>
                    <a:pt x="538" y="375"/>
                  </a:cubicBezTo>
                  <a:cubicBezTo>
                    <a:pt x="553" y="382"/>
                    <a:pt x="568" y="393"/>
                    <a:pt x="580" y="397"/>
                  </a:cubicBezTo>
                  <a:cubicBezTo>
                    <a:pt x="585" y="398"/>
                    <a:pt x="596" y="401"/>
                    <a:pt x="598" y="400"/>
                  </a:cubicBezTo>
                  <a:cubicBezTo>
                    <a:pt x="605" y="399"/>
                    <a:pt x="620" y="382"/>
                    <a:pt x="625" y="373"/>
                  </a:cubicBezTo>
                  <a:cubicBezTo>
                    <a:pt x="638" y="349"/>
                    <a:pt x="635" y="319"/>
                    <a:pt x="630" y="297"/>
                  </a:cubicBezTo>
                  <a:cubicBezTo>
                    <a:pt x="591" y="273"/>
                    <a:pt x="549" y="252"/>
                    <a:pt x="509" y="231"/>
                  </a:cubicBezTo>
                  <a:cubicBezTo>
                    <a:pt x="496" y="224"/>
                    <a:pt x="484" y="214"/>
                    <a:pt x="471" y="207"/>
                  </a:cubicBezTo>
                  <a:cubicBezTo>
                    <a:pt x="443" y="193"/>
                    <a:pt x="416" y="179"/>
                    <a:pt x="390" y="164"/>
                  </a:cubicBezTo>
                  <a:cubicBezTo>
                    <a:pt x="358" y="145"/>
                    <a:pt x="327" y="127"/>
                    <a:pt x="295" y="111"/>
                  </a:cubicBezTo>
                  <a:cubicBezTo>
                    <a:pt x="290" y="109"/>
                    <a:pt x="285" y="104"/>
                    <a:pt x="281" y="106"/>
                  </a:cubicBezTo>
                  <a:cubicBezTo>
                    <a:pt x="372" y="177"/>
                    <a:pt x="476" y="235"/>
                    <a:pt x="585" y="288"/>
                  </a:cubicBezTo>
                  <a:cubicBezTo>
                    <a:pt x="586" y="293"/>
                    <a:pt x="591" y="293"/>
                    <a:pt x="594" y="296"/>
                  </a:cubicBezTo>
                  <a:cubicBezTo>
                    <a:pt x="596" y="304"/>
                    <a:pt x="603" y="308"/>
                    <a:pt x="605" y="316"/>
                  </a:cubicBezTo>
                  <a:cubicBezTo>
                    <a:pt x="588" y="368"/>
                    <a:pt x="518" y="337"/>
                    <a:pt x="479" y="317"/>
                  </a:cubicBezTo>
                  <a:cubicBezTo>
                    <a:pt x="441" y="297"/>
                    <a:pt x="408" y="277"/>
                    <a:pt x="371" y="256"/>
                  </a:cubicBezTo>
                  <a:cubicBezTo>
                    <a:pt x="351" y="245"/>
                    <a:pt x="330" y="237"/>
                    <a:pt x="316" y="227"/>
                  </a:cubicBezTo>
                  <a:cubicBezTo>
                    <a:pt x="305" y="219"/>
                    <a:pt x="293" y="206"/>
                    <a:pt x="280" y="195"/>
                  </a:cubicBezTo>
                  <a:cubicBezTo>
                    <a:pt x="267" y="184"/>
                    <a:pt x="251" y="174"/>
                    <a:pt x="243" y="164"/>
                  </a:cubicBezTo>
                  <a:cubicBezTo>
                    <a:pt x="221" y="138"/>
                    <a:pt x="244" y="102"/>
                    <a:pt x="268" y="96"/>
                  </a:cubicBezTo>
                  <a:cubicBezTo>
                    <a:pt x="237" y="83"/>
                    <a:pt x="210" y="62"/>
                    <a:pt x="182" y="53"/>
                  </a:cubicBezTo>
                  <a:cubicBezTo>
                    <a:pt x="195" y="99"/>
                    <a:pt x="164" y="139"/>
                    <a:pt x="146" y="172"/>
                  </a:cubicBezTo>
                  <a:cubicBezTo>
                    <a:pt x="166" y="187"/>
                    <a:pt x="194" y="201"/>
                    <a:pt x="217" y="214"/>
                  </a:cubicBezTo>
                  <a:close/>
                  <a:moveTo>
                    <a:pt x="591" y="312"/>
                  </a:moveTo>
                  <a:cubicBezTo>
                    <a:pt x="585" y="300"/>
                    <a:pt x="566" y="294"/>
                    <a:pt x="557" y="289"/>
                  </a:cubicBezTo>
                  <a:cubicBezTo>
                    <a:pt x="535" y="270"/>
                    <a:pt x="506" y="262"/>
                    <a:pt x="481" y="247"/>
                  </a:cubicBezTo>
                  <a:cubicBezTo>
                    <a:pt x="456" y="233"/>
                    <a:pt x="430" y="219"/>
                    <a:pt x="405" y="204"/>
                  </a:cubicBezTo>
                  <a:cubicBezTo>
                    <a:pt x="382" y="190"/>
                    <a:pt x="360" y="172"/>
                    <a:pt x="335" y="155"/>
                  </a:cubicBezTo>
                  <a:cubicBezTo>
                    <a:pt x="324" y="147"/>
                    <a:pt x="312" y="143"/>
                    <a:pt x="297" y="133"/>
                  </a:cubicBezTo>
                  <a:cubicBezTo>
                    <a:pt x="287" y="125"/>
                    <a:pt x="270" y="111"/>
                    <a:pt x="259" y="114"/>
                  </a:cubicBezTo>
                  <a:cubicBezTo>
                    <a:pt x="250" y="116"/>
                    <a:pt x="242" y="134"/>
                    <a:pt x="244" y="145"/>
                  </a:cubicBezTo>
                  <a:cubicBezTo>
                    <a:pt x="246" y="155"/>
                    <a:pt x="263" y="167"/>
                    <a:pt x="273" y="176"/>
                  </a:cubicBezTo>
                  <a:cubicBezTo>
                    <a:pt x="284" y="187"/>
                    <a:pt x="295" y="196"/>
                    <a:pt x="305" y="204"/>
                  </a:cubicBezTo>
                  <a:cubicBezTo>
                    <a:pt x="352" y="240"/>
                    <a:pt x="405" y="264"/>
                    <a:pt x="457" y="292"/>
                  </a:cubicBezTo>
                  <a:cubicBezTo>
                    <a:pt x="497" y="314"/>
                    <a:pt x="536" y="340"/>
                    <a:pt x="585" y="328"/>
                  </a:cubicBezTo>
                  <a:cubicBezTo>
                    <a:pt x="588" y="323"/>
                    <a:pt x="593" y="321"/>
                    <a:pt x="594" y="314"/>
                  </a:cubicBezTo>
                  <a:cubicBezTo>
                    <a:pt x="595" y="314"/>
                    <a:pt x="595" y="313"/>
                    <a:pt x="594" y="313"/>
                  </a:cubicBezTo>
                  <a:cubicBezTo>
                    <a:pt x="594" y="312"/>
                    <a:pt x="593" y="312"/>
                    <a:pt x="591" y="312"/>
                  </a:cubicBezTo>
                  <a:close/>
                  <a:moveTo>
                    <a:pt x="580" y="409"/>
                  </a:moveTo>
                  <a:cubicBezTo>
                    <a:pt x="561" y="397"/>
                    <a:pt x="540" y="389"/>
                    <a:pt x="519" y="380"/>
                  </a:cubicBezTo>
                  <a:cubicBezTo>
                    <a:pt x="500" y="373"/>
                    <a:pt x="482" y="361"/>
                    <a:pt x="464" y="352"/>
                  </a:cubicBezTo>
                  <a:cubicBezTo>
                    <a:pt x="427" y="333"/>
                    <a:pt x="390" y="315"/>
                    <a:pt x="354" y="297"/>
                  </a:cubicBezTo>
                  <a:cubicBezTo>
                    <a:pt x="317" y="279"/>
                    <a:pt x="281" y="258"/>
                    <a:pt x="245" y="240"/>
                  </a:cubicBezTo>
                  <a:cubicBezTo>
                    <a:pt x="208" y="221"/>
                    <a:pt x="174" y="199"/>
                    <a:pt x="137" y="182"/>
                  </a:cubicBezTo>
                  <a:cubicBezTo>
                    <a:pt x="131" y="186"/>
                    <a:pt x="118" y="193"/>
                    <a:pt x="113" y="201"/>
                  </a:cubicBezTo>
                  <a:cubicBezTo>
                    <a:pt x="171" y="232"/>
                    <a:pt x="237" y="253"/>
                    <a:pt x="296" y="280"/>
                  </a:cubicBezTo>
                  <a:cubicBezTo>
                    <a:pt x="338" y="298"/>
                    <a:pt x="383" y="312"/>
                    <a:pt x="422" y="333"/>
                  </a:cubicBezTo>
                  <a:cubicBezTo>
                    <a:pt x="462" y="354"/>
                    <a:pt x="501" y="374"/>
                    <a:pt x="539" y="395"/>
                  </a:cubicBezTo>
                  <a:cubicBezTo>
                    <a:pt x="551" y="402"/>
                    <a:pt x="564" y="415"/>
                    <a:pt x="579" y="412"/>
                  </a:cubicBezTo>
                  <a:cubicBezTo>
                    <a:pt x="580" y="411"/>
                    <a:pt x="580" y="410"/>
                    <a:pt x="580" y="409"/>
                  </a:cubicBezTo>
                  <a:close/>
                  <a:moveTo>
                    <a:pt x="168" y="43"/>
                  </a:moveTo>
                  <a:cubicBezTo>
                    <a:pt x="151" y="34"/>
                    <a:pt x="135" y="25"/>
                    <a:pt x="117" y="18"/>
                  </a:cubicBezTo>
                  <a:cubicBezTo>
                    <a:pt x="122" y="84"/>
                    <a:pt x="82" y="136"/>
                    <a:pt x="40" y="162"/>
                  </a:cubicBezTo>
                  <a:cubicBezTo>
                    <a:pt x="59" y="173"/>
                    <a:pt x="80" y="182"/>
                    <a:pt x="98" y="194"/>
                  </a:cubicBezTo>
                  <a:cubicBezTo>
                    <a:pt x="142" y="168"/>
                    <a:pt x="188" y="103"/>
                    <a:pt x="168" y="43"/>
                  </a:cubicBezTo>
                  <a:close/>
                  <a:moveTo>
                    <a:pt x="51" y="40"/>
                  </a:moveTo>
                  <a:cubicBezTo>
                    <a:pt x="47" y="44"/>
                    <a:pt x="43" y="46"/>
                    <a:pt x="41" y="49"/>
                  </a:cubicBezTo>
                  <a:cubicBezTo>
                    <a:pt x="36" y="55"/>
                    <a:pt x="34" y="65"/>
                    <a:pt x="30" y="73"/>
                  </a:cubicBezTo>
                  <a:cubicBezTo>
                    <a:pt x="24" y="84"/>
                    <a:pt x="16" y="93"/>
                    <a:pt x="14" y="103"/>
                  </a:cubicBezTo>
                  <a:cubicBezTo>
                    <a:pt x="8" y="127"/>
                    <a:pt x="15" y="155"/>
                    <a:pt x="37" y="149"/>
                  </a:cubicBezTo>
                  <a:cubicBezTo>
                    <a:pt x="52" y="144"/>
                    <a:pt x="62" y="131"/>
                    <a:pt x="72" y="118"/>
                  </a:cubicBezTo>
                  <a:cubicBezTo>
                    <a:pt x="79" y="109"/>
                    <a:pt x="85" y="105"/>
                    <a:pt x="91" y="96"/>
                  </a:cubicBezTo>
                  <a:cubicBezTo>
                    <a:pt x="103" y="76"/>
                    <a:pt x="106" y="48"/>
                    <a:pt x="108" y="23"/>
                  </a:cubicBezTo>
                  <a:cubicBezTo>
                    <a:pt x="104" y="18"/>
                    <a:pt x="98" y="15"/>
                    <a:pt x="95" y="11"/>
                  </a:cubicBezTo>
                  <a:cubicBezTo>
                    <a:pt x="74" y="14"/>
                    <a:pt x="62" y="29"/>
                    <a:pt x="5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047041" y="3429000"/>
            <a:ext cx="8743314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 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因为圆的标准方程为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所以圆心坐标为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2,1),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半径为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780978" y="3192650"/>
            <a:ext cx="6714167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设圆的方程为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y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如何判断点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是在圆内、圆上还是圆外？</a:t>
            </a:r>
            <a:r>
              <a:rPr lang="zh-CN" altLang="zh-CN" sz="2800" dirty="0">
                <a:effectLst/>
                <a:ea typeface="Times New Roman" panose="02020603050405020304" pitchFamily="18" charset="0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42315" y="1289578"/>
            <a:ext cx="3860800" cy="974928"/>
            <a:chOff x="1051997" y="1788636"/>
            <a:chExt cx="3860800" cy="974928"/>
          </a:xfrm>
        </p:grpSpPr>
        <p:pic>
          <p:nvPicPr>
            <p:cNvPr id="34" name="Picture 6"/>
            <p:cNvPicPr>
              <a:picLocks noChangeAspect="1" noChangeArrowheads="1" noCrop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09" y="1788636"/>
              <a:ext cx="890222" cy="95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997" y="1788871"/>
              <a:ext cx="3860800" cy="974693"/>
            </a:xfrm>
            <a:prstGeom prst="rect">
              <a:avLst/>
            </a:prstGeom>
          </p:spPr>
        </p:pic>
      </p:grpSp>
      <p:pic>
        <p:nvPicPr>
          <p:cNvPr id="36" name="Picture 10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4" y="5073613"/>
            <a:ext cx="3238124" cy="21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56"/>
          <p:cNvSpPr/>
          <p:nvPr/>
        </p:nvSpPr>
        <p:spPr bwMode="auto">
          <a:xfrm>
            <a:off x="1328822" y="2705959"/>
            <a:ext cx="9360204" cy="2284577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687B"/>
          </a:solidFill>
          <a:ln>
            <a:solidFill>
              <a:srgbClr val="00687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4887" y="1611888"/>
            <a:ext cx="9816478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写出下列圆的标准方程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圆心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(0,0),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半径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圆心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(0,1),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半径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圆心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(3,0),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半径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=2;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圆心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且圆过点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(5,5).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2394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6.4.1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圆的标准方程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PP_MARK_KEY" val="ab0dcb10-0a8a-4685-8159-1a94147add87"/>
  <p:tag name="COMMONDATA" val="eyJoZGlkIjoiOWQzMDFmY2QzNTQzNDM3MzJhM2I3MmJlODYzNTBkND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2755</Words>
  <Application>WPS 演示</Application>
  <PresentationFormat>宽屏</PresentationFormat>
  <Paragraphs>385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Calibri</vt:lpstr>
      <vt:lpstr>inpin heiti</vt:lpstr>
      <vt:lpstr>仿宋</vt:lpstr>
      <vt:lpstr>华文中宋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710</cp:revision>
  <dcterms:created xsi:type="dcterms:W3CDTF">2015-09-28T07:18:00Z</dcterms:created>
  <dcterms:modified xsi:type="dcterms:W3CDTF">2023-03-15T07:32:00Z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3D4F23F401BB4B818F281E27265F915D</vt:lpwstr>
  </property>
  <property fmtid="{D5CDD505-2E9C-101B-9397-08002B2CF9AE}" pid="3" name="KSOProductBuildVer">
    <vt:lpwstr>2052-11.1.0.13703</vt:lpwstr>
  </property>
</Properties>
</file>