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4"/>
  </p:notesMasterIdLst>
  <p:sldIdLst>
    <p:sldId id="485" r:id="rId3"/>
    <p:sldId id="538" r:id="rId5"/>
    <p:sldId id="579" r:id="rId6"/>
    <p:sldId id="657" r:id="rId7"/>
    <p:sldId id="582" r:id="rId8"/>
    <p:sldId id="658" r:id="rId9"/>
    <p:sldId id="649" r:id="rId10"/>
    <p:sldId id="659" r:id="rId11"/>
    <p:sldId id="660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508" r:id="rId20"/>
    <p:sldId id="668" r:id="rId21"/>
    <p:sldId id="669" r:id="rId22"/>
    <p:sldId id="670" r:id="rId23"/>
    <p:sldId id="575" r:id="rId24"/>
    <p:sldId id="566" r:id="rId25"/>
    <p:sldId id="482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B"/>
    <a:srgbClr val="5B9BD5"/>
    <a:srgbClr val="1C4354"/>
    <a:srgbClr val="008000"/>
    <a:srgbClr val="EC8D60"/>
    <a:srgbClr val="1D4757"/>
    <a:srgbClr val="FCFDFD"/>
    <a:srgbClr val="FFFFFF"/>
    <a:srgbClr val="FAFAFA"/>
    <a:srgbClr val="D2D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1" autoAdjust="0"/>
    <p:restoredTop sz="93826" autoAdjust="0"/>
  </p:normalViewPr>
  <p:slideViewPr>
    <p:cSldViewPr snapToGrid="0">
      <p:cViewPr>
        <p:scale>
          <a:sx n="66" d="100"/>
          <a:sy n="66" d="100"/>
        </p:scale>
        <p:origin x="610" y="5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2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632395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6.5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直线与圆的位置关系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4.png"/><Relationship Id="rId10" Type="http://schemas.openxmlformats.org/officeDocument/2006/relationships/tags" Target="../tags/tag11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tags" Target="../tags/tag12.xml"/><Relationship Id="rId3" Type="http://schemas.openxmlformats.org/officeDocument/2006/relationships/image" Target="../media/image31.GIF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tags" Target="../tags/tag13.xml"/><Relationship Id="rId4" Type="http://schemas.openxmlformats.org/officeDocument/2006/relationships/image" Target="../media/image31.GIF"/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6" Type="http://schemas.openxmlformats.org/officeDocument/2006/relationships/tags" Target="../tags/tag14.xml"/><Relationship Id="rId5" Type="http://schemas.openxmlformats.org/officeDocument/2006/relationships/image" Target="../media/image31.GIF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tags" Target="../tags/tag15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tags" Target="../tags/tag16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1.png"/><Relationship Id="rId2" Type="http://schemas.openxmlformats.org/officeDocument/2006/relationships/tags" Target="../tags/tag17.xml"/><Relationship Id="rId1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1.png"/><Relationship Id="rId3" Type="http://schemas.openxmlformats.org/officeDocument/2006/relationships/tags" Target="../tags/tag18.xml"/><Relationship Id="rId2" Type="http://schemas.openxmlformats.org/officeDocument/2006/relationships/image" Target="../media/image42.png"/><Relationship Id="rId1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1.png"/><Relationship Id="rId2" Type="http://schemas.openxmlformats.org/officeDocument/2006/relationships/tags" Target="../tags/tag19.xml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1.png"/><Relationship Id="rId2" Type="http://schemas.openxmlformats.org/officeDocument/2006/relationships/tags" Target="../tags/tag20.xml"/><Relationship Id="rId1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4.png"/><Relationship Id="rId2" Type="http://schemas.openxmlformats.org/officeDocument/2006/relationships/tags" Target="../tags/tag21.xml"/><Relationship Id="rId1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tags" Target="../tags/tag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48027" y="4967681"/>
            <a:ext cx="10206245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72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 </a:t>
            </a:r>
            <a:r>
              <a:rPr lang="zh-CN" altLang="en-US" sz="72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直线与圆的位置关系</a:t>
            </a:r>
            <a:endParaRPr lang="zh-CN" altLang="zh-CN" sz="72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80365" y="1231489"/>
            <a:ext cx="888778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经过下列各点与圆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有几条切线？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(1)P(0,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(1,1); (3)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(0,2).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980365" y="2525727"/>
            <a:ext cx="874331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解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由圆的方程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得圆心坐标为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(-1,1),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圆的半径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80365" y="3952999"/>
            <a:ext cx="9810679" cy="1913746"/>
            <a:chOff x="1980365" y="3952999"/>
            <a:chExt cx="9810679" cy="1913746"/>
          </a:xfrm>
        </p:grpSpPr>
        <p:sp>
          <p:nvSpPr>
            <p:cNvPr id="24" name="文本框 23"/>
            <p:cNvSpPr txBox="1"/>
            <p:nvPr/>
          </p:nvSpPr>
          <p:spPr>
            <a:xfrm>
              <a:off x="1980365" y="3952999"/>
              <a:ext cx="8315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(3)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(0,2)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到圆心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的距离为</a:t>
              </a:r>
              <a:endParaRPr lang="zh-CN" altLang="en-US" sz="2800" dirty="0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18905" y="4592299"/>
              <a:ext cx="5246046" cy="607314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2095500" y="5343525"/>
              <a:ext cx="9695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|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CR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|&lt;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所以点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在圆内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过点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不存在与圆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相切的直线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43002" y="878796"/>
            <a:ext cx="977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4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4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 </a:t>
            </a:r>
            <a:r>
              <a:rPr lang="zh-CN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已知圆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=1,</a:t>
            </a:r>
            <a:r>
              <a:rPr lang="zh-CN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判断过点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有几条切线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并求切线方程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28" y="847546"/>
            <a:ext cx="1215973" cy="47105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19199" y="1340461"/>
            <a:ext cx="1079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分析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求切线方程的关键是求出切线的斜率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可以利用圆心到切线的距离等于圆的半径来确定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19199" y="1966064"/>
            <a:ext cx="11025248" cy="4399537"/>
            <a:chOff x="1143002" y="1964353"/>
            <a:chExt cx="11025248" cy="4399537"/>
          </a:xfrm>
        </p:grpSpPr>
        <p:sp>
          <p:nvSpPr>
            <p:cNvPr id="23" name="文本框 22"/>
            <p:cNvSpPr txBox="1"/>
            <p:nvPr/>
          </p:nvSpPr>
          <p:spPr>
            <a:xfrm>
              <a:off x="1143002" y="1964353"/>
              <a:ext cx="9990976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687B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解 </a:t>
              </a:r>
              <a:r>
                <a:rPr lang="zh-CN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由圆</a:t>
              </a:r>
              <a:r>
                <a:rPr lang="en-US" altLang="zh-CN" sz="24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:</a:t>
              </a:r>
              <a:r>
                <a:rPr lang="en-US" altLang="zh-CN" sz="24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4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4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lang="en-US" altLang="zh-CN" sz="24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=1,</a:t>
              </a:r>
              <a:r>
                <a:rPr lang="zh-CN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得圆心坐标为</a:t>
              </a:r>
              <a:r>
                <a:rPr lang="en-US" altLang="zh-CN" sz="24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(0,0),</a:t>
              </a:r>
              <a:r>
                <a:rPr lang="zh-CN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半径</a:t>
              </a:r>
              <a:r>
                <a:rPr lang="en-US" altLang="zh-CN" sz="24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=1.</a:t>
              </a:r>
              <a:r>
                <a:rPr lang="zh-CN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  <a:endPara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|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OQ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|&gt;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所以点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在圆外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过点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与圆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有两条</a:t>
              </a:r>
              <a:r>
                <a: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切线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zh-CN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设所求切线</a:t>
              </a:r>
              <a:r>
                <a:rPr lang="en-US" altLang="zh-CN" sz="24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zh-CN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的斜率为</a:t>
              </a:r>
              <a:r>
                <a:rPr lang="en-US" altLang="zh-CN" sz="24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  <a:r>
                <a: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切线过点</a:t>
              </a:r>
              <a:r>
                <a: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则切线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的方程为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即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endPara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圆心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到切线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的距离为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endPara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因为圆心到切线的距离等于圆的半径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</a:t>
              </a:r>
              <a:endPara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化简得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400" kern="1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+1=2,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解得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4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=1,</a:t>
              </a:r>
              <a:r>
                <a:rPr lang="en-US" altLang="zh-CN" sz="24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400" kern="100" baseline="-25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4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1,</a:t>
              </a:r>
              <a:r>
                <a:rPr lang="zh-CN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所以切线的方程为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即</a:t>
              </a:r>
              <a:endPara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39" y="1998528"/>
              <a:ext cx="4190011" cy="55971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951" y="2853774"/>
              <a:ext cx="1152525" cy="44647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277" y="3238016"/>
              <a:ext cx="1690325" cy="47867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059" y="3266938"/>
              <a:ext cx="2082564" cy="41749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134" y="3603450"/>
              <a:ext cx="3797425" cy="112936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884" y="4522993"/>
              <a:ext cx="1520317" cy="799906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904" y="5328846"/>
              <a:ext cx="3479060" cy="501735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637" y="5770353"/>
              <a:ext cx="4506267" cy="593537"/>
            </a:xfrm>
            <a:prstGeom prst="rect">
              <a:avLst/>
            </a:prstGeom>
          </p:spPr>
        </p:pic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759" y="2337982"/>
            <a:ext cx="4149129" cy="33301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635" cy="955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034643" y="2984787"/>
            <a:ext cx="8122713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在平面直角坐标系中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相交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如何求两个交点之间的距离呢？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42315" y="1289578"/>
            <a:ext cx="3860800" cy="974928"/>
            <a:chOff x="1051997" y="1788636"/>
            <a:chExt cx="3860800" cy="974928"/>
          </a:xfrm>
        </p:grpSpPr>
        <p:pic>
          <p:nvPicPr>
            <p:cNvPr id="34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pic>
        <p:nvPicPr>
          <p:cNvPr id="13" name="Picture 1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54" y="5073613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56"/>
          <p:cNvSpPr/>
          <p:nvPr/>
        </p:nvSpPr>
        <p:spPr bwMode="auto">
          <a:xfrm>
            <a:off x="1328822" y="2705959"/>
            <a:ext cx="9360204" cy="2284577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rgbClr val="00687B"/>
          </a:solidFill>
          <a:ln>
            <a:solidFill>
              <a:srgbClr val="00687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42315" y="1289578"/>
            <a:ext cx="3860800" cy="974928"/>
            <a:chOff x="1051997" y="1788636"/>
            <a:chExt cx="3860800" cy="974928"/>
          </a:xfrm>
        </p:grpSpPr>
        <p:pic>
          <p:nvPicPr>
            <p:cNvPr id="34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558864" y="2510186"/>
            <a:ext cx="4813362" cy="260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当直线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l: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Ax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相交于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两点时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线段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PQ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为圆的一条弦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我们要求的是这条弦的长度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03" y="2185821"/>
            <a:ext cx="3485187" cy="3795916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83" y="4470260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42315" y="1289578"/>
            <a:ext cx="3860800" cy="974928"/>
            <a:chOff x="1051997" y="1788636"/>
            <a:chExt cx="3860800" cy="974928"/>
          </a:xfrm>
        </p:grpSpPr>
        <p:pic>
          <p:nvPicPr>
            <p:cNvPr id="34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206511" y="2466817"/>
            <a:ext cx="5063656" cy="2608535"/>
            <a:chOff x="1600198" y="3831414"/>
            <a:chExt cx="9525001" cy="2608535"/>
          </a:xfrm>
        </p:grpSpPr>
        <p:sp>
          <p:nvSpPr>
            <p:cNvPr id="17" name="文本框 16"/>
            <p:cNvSpPr txBox="1"/>
            <p:nvPr/>
          </p:nvSpPr>
          <p:spPr>
            <a:xfrm>
              <a:off x="1600198" y="3831414"/>
              <a:ext cx="9525001" cy="2608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因为圆心</a:t>
              </a:r>
              <a:r>
                <a:rPr lang="en-US" altLang="zh-CN" sz="2800" i="1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与弦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PQ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的中点</a:t>
              </a:r>
              <a:r>
                <a:rPr lang="en-US" altLang="zh-CN" sz="2800" i="1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的连线垂直且平分弦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PQ,</a:t>
              </a:r>
              <a:r>
                <a:rPr lang="zh-CN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故</a:t>
              </a:r>
              <a:endParaRPr lang="en-US" altLang="zh-CN" sz="2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      |</a:t>
              </a:r>
              <a:r>
                <a:rPr lang="en-US" altLang="zh-CN" sz="2800" i="1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PQ</a:t>
              </a:r>
              <a:r>
                <a:rPr lang="en-US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|</a:t>
              </a:r>
              <a:r>
                <a:rPr lang="en-US" altLang="zh-CN" sz="2800" i="1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kern="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sz="2800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479" y="5198777"/>
              <a:ext cx="5794760" cy="635033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81" y="2210257"/>
            <a:ext cx="3967744" cy="3740776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77" y="3977425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80365" y="1231489"/>
            <a:ext cx="888778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已知直线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1)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仿宋" panose="02010609060101010101" pitchFamily="49" charset="-122"/>
              </a:rPr>
              <a:t>+2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=9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相交于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两点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求弦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PQ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的长度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80365" y="2525727"/>
            <a:ext cx="8743314" cy="3903504"/>
            <a:chOff x="1980365" y="2525727"/>
            <a:chExt cx="8743314" cy="3903504"/>
          </a:xfrm>
        </p:grpSpPr>
        <p:sp>
          <p:nvSpPr>
            <p:cNvPr id="23" name="文本框 22"/>
            <p:cNvSpPr txBox="1"/>
            <p:nvPr/>
          </p:nvSpPr>
          <p:spPr>
            <a:xfrm>
              <a:off x="1980365" y="2525727"/>
              <a:ext cx="8743314" cy="390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解法一   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由圆的方程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1)</a:t>
              </a:r>
              <a:r>
                <a:rPr lang="en-US" altLang="zh-CN" sz="2800" kern="1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+(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+2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800" kern="1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=9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可知圆心坐标为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(1,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2),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圆的半径为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=3.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因为圆心到直线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i="1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2=0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的距离为</a:t>
              </a:r>
              <a:endPara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故弦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PQ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的长度为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084" y="3836920"/>
              <a:ext cx="5480332" cy="113035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136" y="4967278"/>
              <a:ext cx="5429529" cy="100970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80365" y="1231489"/>
            <a:ext cx="888778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已知直线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1)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仿宋" panose="02010609060101010101" pitchFamily="49" charset="-122"/>
              </a:rPr>
              <a:t>+2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=9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相交于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两点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求弦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PQ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的长度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80365" y="2525727"/>
            <a:ext cx="8743314" cy="3903504"/>
            <a:chOff x="1980365" y="2525727"/>
            <a:chExt cx="8743314" cy="3903504"/>
          </a:xfrm>
        </p:grpSpPr>
        <p:grpSp>
          <p:nvGrpSpPr>
            <p:cNvPr id="7" name="组合 6"/>
            <p:cNvGrpSpPr/>
            <p:nvPr/>
          </p:nvGrpSpPr>
          <p:grpSpPr>
            <a:xfrm>
              <a:off x="1980365" y="2525727"/>
              <a:ext cx="8743314" cy="3903504"/>
              <a:chOff x="1980365" y="2525727"/>
              <a:chExt cx="8743314" cy="390350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980365" y="2525727"/>
                <a:ext cx="8743314" cy="390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解法二    </a:t>
                </a:r>
                <a:r>
                  <a:rPr lang="zh-CN" altLang="en-US" sz="28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解方程组</a:t>
                </a:r>
                <a:endParaRPr lang="zh-CN" altLang="zh-CN" sz="28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得直线与圆的交点坐标为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(4,</a:t>
                </a:r>
                <a:r>
                  <a:rPr lang="en-US" altLang="zh-CN" sz="2800" dirty="0">
                    <a:effectLst/>
                    <a:latin typeface="仿宋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Q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(1,1).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由两点间距离公式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endPara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故弦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的长度为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28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zh-CN" sz="28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77823" y="2689321"/>
                <a:ext cx="3509076" cy="1130918"/>
              </a:xfrm>
              <a:prstGeom prst="rect">
                <a:avLst/>
              </a:prstGeom>
            </p:spPr>
          </p:pic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805" y="4458695"/>
              <a:ext cx="5499383" cy="72393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955" y="5252644"/>
              <a:ext cx="704886" cy="438173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4036" y="2309378"/>
            <a:ext cx="8556938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填空：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相交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个公共点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相切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个公共点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49056" y="1441918"/>
            <a:ext cx="855693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已知圆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=1,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(1,0)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(1,1)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(0,1).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77302" y="2304181"/>
            <a:ext cx="6280152" cy="3896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(1,0)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且与圆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=1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相切的直线有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___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条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切线斜率为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____;</a:t>
            </a:r>
            <a:endParaRPr lang="en-US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(1,1)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=1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相切的直线有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___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条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切线斜率为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_____;</a:t>
            </a:r>
            <a:endParaRPr lang="en-US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相切的直线有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条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切线斜率为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8E0"/>
              </a:clrFrom>
              <a:clrTo>
                <a:srgbClr val="FEF8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23" y="2561678"/>
            <a:ext cx="4199618" cy="36518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35987" y="2026743"/>
            <a:ext cx="8556938" cy="259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判断下列直线与圆的位置关系：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=3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，圆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+3=0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+6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3=0.</a:t>
            </a:r>
            <a:endParaRPr lang="en-US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87707" y="4475875"/>
            <a:ext cx="9362128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在日落过程中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太阳和海平面有三种位置关系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如果把太阳看作一个圆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海平面看做一条直线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这三种位置关系是否可以通过直线和圆的方程表示？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7" y="1085443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8" y="1067145"/>
            <a:ext cx="5862003" cy="326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97356" y="2450238"/>
            <a:ext cx="8556938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(3,2),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且与圆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i="1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相切的方程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+1=0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i="1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1)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仿宋" panose="02010609060101010101" pitchFamily="49" charset="-122"/>
              </a:rPr>
              <a:t>+2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=16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相交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两点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求弦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PQ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的长度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8"/>
          <a:stretch>
            <a:fillRect/>
          </a:stretch>
        </p:blipFill>
        <p:spPr>
          <a:xfrm>
            <a:off x="297630" y="1145933"/>
            <a:ext cx="9900000" cy="47979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1755"/>
            <a:ext cx="12192000" cy="118872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119573" y="123791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06037" y="504432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187481" y="527999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05293" y="319383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889825" y="229134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995394" y="346652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79724" y="453791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995394" y="454999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187481" y="371806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36873" y="480865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81718" y="320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77330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9573" y="2459656"/>
            <a:ext cx="8293918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书面作业：完成课后习题和学习与训练；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查漏补缺：根据个人情况对课题学习复习与回顾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拓展作业：阅读教材扩展延伸内容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824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2937" y="4869160"/>
            <a:ext cx="8859819" cy="7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再见</a:t>
            </a:r>
            <a:endParaRPr lang="en-US" altLang="zh-CN" sz="6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17551" y="1324660"/>
            <a:ext cx="9006278" cy="664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在平面几何中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我们已经知道直线与圆的三种位置关系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07" y="2241472"/>
            <a:ext cx="9461986" cy="30418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59263" y="4111703"/>
            <a:ext cx="7531183" cy="1949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800" kern="100" dirty="0">
                <a:effectLst/>
                <a:latin typeface="+mn-ea"/>
                <a:cs typeface="Times New Roman" panose="02020603050405020304" pitchFamily="18" charset="0"/>
              </a:rPr>
              <a:t>当直线与圆没有公共点时</a:t>
            </a:r>
            <a:r>
              <a:rPr lang="en-US" altLang="zh-CN" sz="2800" kern="1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相离</a:t>
            </a:r>
            <a:endParaRPr lang="zh-CN" altLang="zh-CN" sz="2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sz="2800" kern="100" dirty="0">
                <a:effectLst/>
                <a:latin typeface="+mn-ea"/>
                <a:cs typeface="Times New Roman" panose="02020603050405020304" pitchFamily="18" charset="0"/>
              </a:rPr>
              <a:t>当直线与圆有唯一公共点时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切</a:t>
            </a:r>
            <a:endParaRPr lang="zh-CN" altLang="zh-CN" sz="2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sz="2800" kern="100" dirty="0">
                <a:effectLst/>
                <a:latin typeface="+mn-ea"/>
                <a:cs typeface="Times New Roman" panose="02020603050405020304" pitchFamily="18" charset="0"/>
              </a:rPr>
              <a:t>当直线与圆有两个公共点时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</a:t>
            </a:r>
            <a:r>
              <a:rPr lang="en-US" altLang="zh-CN" sz="2800" b="1" kern="1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zh-CN" altLang="zh-CN" sz="28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63" y="1069897"/>
            <a:ext cx="9461986" cy="30418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94" y="4321805"/>
            <a:ext cx="1055113" cy="1701306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 rot="8063840">
            <a:off x="210547" y="817279"/>
            <a:ext cx="775561" cy="973810"/>
            <a:chOff x="8907463" y="2051050"/>
            <a:chExt cx="2879724" cy="3363913"/>
          </a:xfrm>
          <a:solidFill>
            <a:srgbClr val="00687B"/>
          </a:solidFill>
        </p:grpSpPr>
        <p:grpSp>
          <p:nvGrpSpPr>
            <p:cNvPr id="37" name="Group 205"/>
            <p:cNvGrpSpPr/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285" name="Freeform 5"/>
              <p:cNvSpPr/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6"/>
              <p:cNvSpPr/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7"/>
              <p:cNvSpPr/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8"/>
              <p:cNvSpPr/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9"/>
              <p:cNvSpPr/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10"/>
              <p:cNvSpPr/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11"/>
              <p:cNvSpPr/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12"/>
              <p:cNvSpPr/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13"/>
              <p:cNvSpPr/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14"/>
              <p:cNvSpPr/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15"/>
              <p:cNvSpPr/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16"/>
              <p:cNvSpPr/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Freeform 17"/>
              <p:cNvSpPr/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Freeform 18"/>
              <p:cNvSpPr/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19"/>
              <p:cNvSpPr/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20"/>
              <p:cNvSpPr/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21"/>
              <p:cNvSpPr/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22"/>
              <p:cNvSpPr/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23"/>
              <p:cNvSpPr/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24"/>
              <p:cNvSpPr/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25"/>
              <p:cNvSpPr/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26"/>
              <p:cNvSpPr/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27"/>
              <p:cNvSpPr/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28"/>
              <p:cNvSpPr/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29"/>
              <p:cNvSpPr/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Freeform 30"/>
              <p:cNvSpPr/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1"/>
              <p:cNvSpPr/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2"/>
              <p:cNvSpPr/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3"/>
              <p:cNvSpPr/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4"/>
              <p:cNvSpPr/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5"/>
              <p:cNvSpPr/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6"/>
              <p:cNvSpPr/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7"/>
              <p:cNvSpPr/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8"/>
              <p:cNvSpPr/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39"/>
              <p:cNvSpPr/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Freeform 40"/>
              <p:cNvSpPr/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41"/>
              <p:cNvSpPr/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42"/>
              <p:cNvSpPr/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43"/>
              <p:cNvSpPr/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44"/>
              <p:cNvSpPr/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45"/>
              <p:cNvSpPr/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46"/>
              <p:cNvSpPr/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47"/>
              <p:cNvSpPr/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48"/>
              <p:cNvSpPr/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49"/>
              <p:cNvSpPr/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50"/>
              <p:cNvSpPr/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51"/>
              <p:cNvSpPr/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52"/>
              <p:cNvSpPr/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53"/>
              <p:cNvSpPr/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54"/>
              <p:cNvSpPr/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5" name="Freeform 55"/>
              <p:cNvSpPr/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56"/>
              <p:cNvSpPr/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57"/>
              <p:cNvSpPr/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58"/>
              <p:cNvSpPr/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59"/>
              <p:cNvSpPr/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60"/>
              <p:cNvSpPr/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61"/>
              <p:cNvSpPr/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62"/>
              <p:cNvSpPr/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63"/>
              <p:cNvSpPr/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64"/>
              <p:cNvSpPr/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65"/>
              <p:cNvSpPr/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66"/>
              <p:cNvSpPr/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67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68"/>
              <p:cNvSpPr/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69"/>
              <p:cNvSpPr/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70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71"/>
              <p:cNvSpPr/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72"/>
              <p:cNvSpPr/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73"/>
              <p:cNvSpPr/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74"/>
              <p:cNvSpPr/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75"/>
              <p:cNvSpPr/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Freeform 76"/>
              <p:cNvSpPr/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78"/>
              <p:cNvSpPr/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79"/>
              <p:cNvSpPr/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80"/>
              <p:cNvSpPr/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81"/>
              <p:cNvSpPr/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82"/>
              <p:cNvSpPr/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83"/>
              <p:cNvSpPr/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84"/>
              <p:cNvSpPr/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85"/>
              <p:cNvSpPr/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86"/>
              <p:cNvSpPr/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87"/>
              <p:cNvSpPr/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88"/>
              <p:cNvSpPr/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89"/>
              <p:cNvSpPr/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Freeform 90"/>
              <p:cNvSpPr/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92"/>
              <p:cNvSpPr/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93"/>
              <p:cNvSpPr/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94"/>
              <p:cNvSpPr/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95"/>
              <p:cNvSpPr/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96"/>
              <p:cNvSpPr/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97"/>
              <p:cNvSpPr/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98"/>
              <p:cNvSpPr/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99"/>
              <p:cNvSpPr/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100"/>
              <p:cNvSpPr/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101"/>
              <p:cNvSpPr/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102"/>
              <p:cNvSpPr/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103"/>
              <p:cNvSpPr/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104"/>
              <p:cNvSpPr/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105"/>
              <p:cNvSpPr/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106"/>
              <p:cNvSpPr/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107"/>
              <p:cNvSpPr/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108"/>
              <p:cNvSpPr/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109"/>
              <p:cNvSpPr/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110"/>
              <p:cNvSpPr/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111"/>
              <p:cNvSpPr/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112"/>
              <p:cNvSpPr/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113"/>
              <p:cNvSpPr/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114"/>
              <p:cNvSpPr/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115"/>
              <p:cNvSpPr/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116"/>
              <p:cNvSpPr/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117"/>
              <p:cNvSpPr/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118"/>
              <p:cNvSpPr/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119"/>
              <p:cNvSpPr/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120"/>
              <p:cNvSpPr/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121"/>
              <p:cNvSpPr/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122"/>
              <p:cNvSpPr/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123"/>
              <p:cNvSpPr/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124"/>
              <p:cNvSpPr/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Freeform 125"/>
              <p:cNvSpPr/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Freeform 127"/>
              <p:cNvSpPr/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128"/>
              <p:cNvSpPr/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129"/>
              <p:cNvSpPr/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130"/>
              <p:cNvSpPr/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131"/>
              <p:cNvSpPr/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132"/>
              <p:cNvSpPr/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133"/>
              <p:cNvSpPr/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134"/>
              <p:cNvSpPr/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135"/>
              <p:cNvSpPr/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136"/>
              <p:cNvSpPr/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137"/>
              <p:cNvSpPr/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138"/>
              <p:cNvSpPr/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139"/>
              <p:cNvSpPr/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140"/>
              <p:cNvSpPr/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Freeform 141"/>
              <p:cNvSpPr/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142"/>
              <p:cNvSpPr/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143"/>
              <p:cNvSpPr/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144"/>
              <p:cNvSpPr/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145"/>
              <p:cNvSpPr/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146"/>
              <p:cNvSpPr/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147"/>
              <p:cNvSpPr/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148"/>
              <p:cNvSpPr/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149"/>
              <p:cNvSpPr/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50"/>
              <p:cNvSpPr/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51"/>
              <p:cNvSpPr/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52"/>
              <p:cNvSpPr/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53"/>
              <p:cNvSpPr/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Freeform 154"/>
              <p:cNvSpPr/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56"/>
              <p:cNvSpPr/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57"/>
              <p:cNvSpPr/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58"/>
              <p:cNvSpPr/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59"/>
              <p:cNvSpPr/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60"/>
              <p:cNvSpPr/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61"/>
              <p:cNvSpPr/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62"/>
              <p:cNvSpPr/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63"/>
              <p:cNvSpPr/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64"/>
              <p:cNvSpPr/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65"/>
              <p:cNvSpPr/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66"/>
              <p:cNvSpPr/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67"/>
              <p:cNvSpPr/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68"/>
              <p:cNvSpPr/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69"/>
              <p:cNvSpPr/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70"/>
              <p:cNvSpPr/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71"/>
              <p:cNvSpPr/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72"/>
              <p:cNvSpPr/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73"/>
              <p:cNvSpPr/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74"/>
              <p:cNvSpPr/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75"/>
              <p:cNvSpPr/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Freeform 176"/>
              <p:cNvSpPr/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77"/>
              <p:cNvSpPr/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78"/>
              <p:cNvSpPr/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79"/>
              <p:cNvSpPr/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80"/>
              <p:cNvSpPr/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81"/>
              <p:cNvSpPr/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82"/>
              <p:cNvSpPr/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83"/>
              <p:cNvSpPr/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84"/>
              <p:cNvSpPr/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85"/>
              <p:cNvSpPr/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86"/>
              <p:cNvSpPr/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87"/>
              <p:cNvSpPr/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88"/>
              <p:cNvSpPr/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89"/>
              <p:cNvSpPr/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90"/>
              <p:cNvSpPr/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91"/>
              <p:cNvSpPr/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92"/>
              <p:cNvSpPr/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93"/>
              <p:cNvSpPr/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94"/>
              <p:cNvSpPr/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95"/>
              <p:cNvSpPr/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96"/>
              <p:cNvSpPr/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97"/>
              <p:cNvSpPr/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98"/>
              <p:cNvSpPr/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199"/>
              <p:cNvSpPr/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200"/>
              <p:cNvSpPr/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201"/>
              <p:cNvSpPr/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202"/>
              <p:cNvSpPr/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203"/>
              <p:cNvSpPr/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4" name="Freeform 204"/>
              <p:cNvSpPr/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38" name="Group 406"/>
            <p:cNvGrpSpPr/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85" name="Freeform 206"/>
              <p:cNvSpPr/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" name="Freeform 207"/>
              <p:cNvSpPr/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" name="Freeform 208"/>
              <p:cNvSpPr/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" name="Freeform 209"/>
              <p:cNvSpPr/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" name="Freeform 210"/>
              <p:cNvSpPr/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" name="Freeform 211"/>
              <p:cNvSpPr/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" name="Freeform 212"/>
              <p:cNvSpPr/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" name="Freeform 213"/>
              <p:cNvSpPr/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" name="Freeform 214"/>
              <p:cNvSpPr/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" name="Freeform 215"/>
              <p:cNvSpPr/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" name="Freeform 216"/>
              <p:cNvSpPr/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" name="Freeform 217"/>
              <p:cNvSpPr/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" name="Freeform 218"/>
              <p:cNvSpPr/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8" name="Freeform 219"/>
              <p:cNvSpPr/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9" name="Freeform 220"/>
              <p:cNvSpPr/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0" name="Freeform 221"/>
              <p:cNvSpPr/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1" name="Freeform 222"/>
              <p:cNvSpPr/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2" name="Freeform 223"/>
              <p:cNvSpPr/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3" name="Freeform 224"/>
              <p:cNvSpPr/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4" name="Freeform 225"/>
              <p:cNvSpPr/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5" name="Freeform 226"/>
              <p:cNvSpPr/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6" name="Freeform 227"/>
              <p:cNvSpPr/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8" name="Freeform 229"/>
              <p:cNvSpPr/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9" name="Freeform 230"/>
              <p:cNvSpPr/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0" name="Freeform 231"/>
              <p:cNvSpPr/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1" name="Freeform 232"/>
              <p:cNvSpPr/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33"/>
              <p:cNvSpPr/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34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35"/>
              <p:cNvSpPr/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36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Freeform 237"/>
              <p:cNvSpPr/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39"/>
              <p:cNvSpPr/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40"/>
              <p:cNvSpPr/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41"/>
              <p:cNvSpPr/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42"/>
              <p:cNvSpPr/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43"/>
              <p:cNvSpPr/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44"/>
              <p:cNvSpPr/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45"/>
              <p:cNvSpPr/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46"/>
              <p:cNvSpPr/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47"/>
              <p:cNvSpPr/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48"/>
              <p:cNvSpPr/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49"/>
              <p:cNvSpPr/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50"/>
              <p:cNvSpPr/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51"/>
              <p:cNvSpPr/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52"/>
              <p:cNvSpPr/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53"/>
              <p:cNvSpPr/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4" name="Freeform 255"/>
              <p:cNvSpPr/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5" name="Freeform 256"/>
              <p:cNvSpPr/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6" name="Freeform 257"/>
              <p:cNvSpPr/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8" name="Freeform 259"/>
              <p:cNvSpPr/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9" name="Freeform 260"/>
              <p:cNvSpPr/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0" name="Freeform 261"/>
              <p:cNvSpPr/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1" name="Freeform 262"/>
              <p:cNvSpPr/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2" name="Freeform 263"/>
              <p:cNvSpPr/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4" name="Freeform 265"/>
              <p:cNvSpPr/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5" name="Freeform 266"/>
              <p:cNvSpPr/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6" name="Freeform 267"/>
              <p:cNvSpPr/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7" name="Freeform 268"/>
              <p:cNvSpPr/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8" name="Freeform 269"/>
              <p:cNvSpPr/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9" name="Freeform 270"/>
              <p:cNvSpPr/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0" name="Freeform 271"/>
              <p:cNvSpPr/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1" name="Freeform 272"/>
              <p:cNvSpPr/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2" name="Freeform 273"/>
              <p:cNvSpPr/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3" name="Freeform 274"/>
              <p:cNvSpPr/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4" name="Freeform 275"/>
              <p:cNvSpPr/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5" name="Freeform 276"/>
              <p:cNvSpPr/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6" name="Freeform 277"/>
              <p:cNvSpPr/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Freeform 278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79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80"/>
              <p:cNvSpPr/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81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82"/>
              <p:cNvSpPr/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83"/>
              <p:cNvSpPr/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84"/>
              <p:cNvSpPr/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85"/>
              <p:cNvSpPr/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87"/>
              <p:cNvSpPr/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Freeform 288"/>
              <p:cNvSpPr/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89"/>
              <p:cNvSpPr/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90"/>
              <p:cNvSpPr/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91"/>
              <p:cNvSpPr/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92"/>
              <p:cNvSpPr/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93"/>
              <p:cNvSpPr/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94"/>
              <p:cNvSpPr/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95"/>
              <p:cNvSpPr/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Freeform 296"/>
              <p:cNvSpPr/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Freeform 299"/>
              <p:cNvSpPr/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301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Freeform 302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304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Freeform 305"/>
              <p:cNvSpPr/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307"/>
              <p:cNvSpPr/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Freeform 308"/>
              <p:cNvSpPr/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309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310"/>
              <p:cNvSpPr/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311"/>
              <p:cNvSpPr/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312"/>
              <p:cNvSpPr/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313"/>
              <p:cNvSpPr/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Freeform 314"/>
              <p:cNvSpPr/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315"/>
              <p:cNvSpPr/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316"/>
              <p:cNvSpPr/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317"/>
              <p:cNvSpPr/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318"/>
              <p:cNvSpPr/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319"/>
              <p:cNvSpPr/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320"/>
              <p:cNvSpPr/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321"/>
              <p:cNvSpPr/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322"/>
              <p:cNvSpPr/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323"/>
              <p:cNvSpPr/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324"/>
              <p:cNvSpPr/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325"/>
              <p:cNvSpPr/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326"/>
              <p:cNvSpPr/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327"/>
              <p:cNvSpPr/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328"/>
              <p:cNvSpPr/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329"/>
              <p:cNvSpPr/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330"/>
              <p:cNvSpPr/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331"/>
              <p:cNvSpPr/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332"/>
              <p:cNvSpPr/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333"/>
              <p:cNvSpPr/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334"/>
              <p:cNvSpPr/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Freeform 335"/>
              <p:cNvSpPr/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337"/>
              <p:cNvSpPr/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338"/>
              <p:cNvSpPr/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339"/>
              <p:cNvSpPr/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340"/>
              <p:cNvSpPr/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341"/>
              <p:cNvSpPr/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342"/>
              <p:cNvSpPr/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343"/>
              <p:cNvSpPr/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344"/>
              <p:cNvSpPr/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345"/>
              <p:cNvSpPr/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346"/>
              <p:cNvSpPr/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Freeform 347"/>
              <p:cNvSpPr/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Freeform 348"/>
              <p:cNvSpPr/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349"/>
              <p:cNvSpPr/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Freeform 350"/>
              <p:cNvSpPr/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51"/>
              <p:cNvSpPr/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52"/>
              <p:cNvSpPr/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Freeform 353"/>
              <p:cNvSpPr/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54"/>
              <p:cNvSpPr/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55"/>
              <p:cNvSpPr/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Freeform 356"/>
              <p:cNvSpPr/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57"/>
              <p:cNvSpPr/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58"/>
              <p:cNvSpPr/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59"/>
              <p:cNvSpPr/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60"/>
              <p:cNvSpPr/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61"/>
              <p:cNvSpPr/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62"/>
              <p:cNvSpPr/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63"/>
              <p:cNvSpPr/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64"/>
              <p:cNvSpPr/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65"/>
              <p:cNvSpPr/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66"/>
              <p:cNvSpPr/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Freeform 367"/>
              <p:cNvSpPr/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70"/>
              <p:cNvSpPr/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71"/>
              <p:cNvSpPr/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72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73"/>
              <p:cNvSpPr/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74"/>
              <p:cNvSpPr/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75"/>
              <p:cNvSpPr/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76"/>
              <p:cNvSpPr/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77"/>
              <p:cNvSpPr/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78"/>
              <p:cNvSpPr/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79"/>
              <p:cNvSpPr/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Freeform 380"/>
              <p:cNvSpPr/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82"/>
              <p:cNvSpPr/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83"/>
              <p:cNvSpPr/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84"/>
              <p:cNvSpPr/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85"/>
              <p:cNvSpPr/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Freeform 386"/>
              <p:cNvSpPr/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87"/>
              <p:cNvSpPr/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88"/>
              <p:cNvSpPr/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89"/>
              <p:cNvSpPr/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Freeform 390"/>
              <p:cNvSpPr/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92"/>
              <p:cNvSpPr/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93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94"/>
              <p:cNvSpPr/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95"/>
              <p:cNvSpPr/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96"/>
              <p:cNvSpPr/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97"/>
              <p:cNvSpPr/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98"/>
              <p:cNvSpPr/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399"/>
              <p:cNvSpPr/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400"/>
              <p:cNvSpPr/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401"/>
              <p:cNvSpPr/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402"/>
              <p:cNvSpPr/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403"/>
              <p:cNvSpPr/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404"/>
              <p:cNvSpPr/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4" name="Freeform 405"/>
              <p:cNvSpPr/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39" name="Freeform 407"/>
            <p:cNvSpPr/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Freeform 408"/>
            <p:cNvSpPr/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Freeform 409"/>
            <p:cNvSpPr/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2" name="Freeform 410"/>
            <p:cNvSpPr/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Freeform 411"/>
            <p:cNvSpPr/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Freeform 412"/>
            <p:cNvSpPr/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Freeform 413"/>
            <p:cNvSpPr/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Freeform 414"/>
            <p:cNvSpPr/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7" name="Freeform 415"/>
            <p:cNvSpPr/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8" name="Freeform 416"/>
            <p:cNvSpPr/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9" name="Freeform 417"/>
            <p:cNvSpPr/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0" name="Freeform 418"/>
            <p:cNvSpPr/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1" name="Freeform 419"/>
            <p:cNvSpPr/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2" name="Freeform 420"/>
            <p:cNvSpPr/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3" name="Freeform 421"/>
            <p:cNvSpPr/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" name="Freeform 423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" name="Freeform 424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25"/>
            <p:cNvSpPr/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" name="Freeform 426"/>
            <p:cNvSpPr/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27"/>
            <p:cNvSpPr/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0" name="Freeform 428"/>
            <p:cNvSpPr/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1" name="Freeform 429"/>
            <p:cNvSpPr/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30"/>
            <p:cNvSpPr/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3" name="Freeform 431"/>
            <p:cNvSpPr/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4" name="Freeform 432"/>
            <p:cNvSpPr/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5" name="Freeform 433"/>
            <p:cNvSpPr/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6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35"/>
            <p:cNvSpPr/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8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9" name="Freeform 437"/>
            <p:cNvSpPr/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38"/>
            <p:cNvSpPr/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39"/>
            <p:cNvSpPr/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40"/>
            <p:cNvSpPr/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41"/>
            <p:cNvSpPr/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42"/>
            <p:cNvSpPr/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43"/>
            <p:cNvSpPr/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44"/>
            <p:cNvSpPr/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45"/>
            <p:cNvSpPr/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46"/>
            <p:cNvSpPr/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47"/>
            <p:cNvSpPr/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Freeform 448"/>
            <p:cNvSpPr/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49"/>
            <p:cNvSpPr/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50"/>
            <p:cNvSpPr/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51"/>
            <p:cNvSpPr/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452"/>
            <p:cNvSpPr/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27965" y="1060039"/>
            <a:ext cx="888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判断直线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+5=0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与圆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的位置关系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5815" y="1620449"/>
            <a:ext cx="8556471" cy="4534831"/>
            <a:chOff x="1532440" y="1620449"/>
            <a:chExt cx="8556471" cy="4534831"/>
          </a:xfrm>
        </p:grpSpPr>
        <p:sp>
          <p:nvSpPr>
            <p:cNvPr id="23" name="文本框 22"/>
            <p:cNvSpPr txBox="1"/>
            <p:nvPr/>
          </p:nvSpPr>
          <p:spPr>
            <a:xfrm>
              <a:off x="1532440" y="1620449"/>
              <a:ext cx="8556471" cy="453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解法一 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将圆的方程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化为圆的标准方程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5)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=25,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则圆心坐标为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(5,0)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，圆的半径为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因为圆心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(5,0)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到直线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:2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+5=0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的距离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即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所以直线与圆相离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856" y="4349724"/>
              <a:ext cx="5588287" cy="101605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27965" y="1060039"/>
            <a:ext cx="888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判断直线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+5=0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与圆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的位置关系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49170" y="1634563"/>
            <a:ext cx="8556471" cy="4542847"/>
            <a:chOff x="1849170" y="1634563"/>
            <a:chExt cx="8556471" cy="4542847"/>
          </a:xfrm>
        </p:grpSpPr>
        <p:sp>
          <p:nvSpPr>
            <p:cNvPr id="23" name="文本框 22"/>
            <p:cNvSpPr txBox="1"/>
            <p:nvPr/>
          </p:nvSpPr>
          <p:spPr>
            <a:xfrm>
              <a:off x="1849170" y="1634563"/>
              <a:ext cx="8556471" cy="4542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687B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解法二 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将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直线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与圆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的方程联立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得方程组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由①得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代入②有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+(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5)</a:t>
              </a:r>
              <a:r>
                <a:rPr lang="en-US" altLang="zh-CN" sz="2800" kern="1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=0,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化简得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+2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+5=0.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indent="266700" algn="l">
                <a:lnSpc>
                  <a:spcPct val="150000"/>
                </a:lnSpc>
              </a:pP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  <a:r>
                <a:rPr lang="el-GR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Δ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=2</a:t>
              </a:r>
              <a:r>
                <a:rPr lang="en-US" altLang="zh-CN" sz="2800" kern="1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4×1×5=</a:t>
              </a:r>
              <a:r>
                <a:rPr lang="en-US" altLang="zh-CN" sz="2800" kern="1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16&lt;0,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所以方程组没有实数解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即直线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与圆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没有交点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直线与圆相离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67" y="2206882"/>
              <a:ext cx="4038808" cy="104145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917418" y="5232687"/>
            <a:ext cx="10169682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在平面直角坐标系中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如果过点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能作出圆的切线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如何求这条切线的方程呢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42315" y="1289578"/>
            <a:ext cx="3860800" cy="974928"/>
            <a:chOff x="1051997" y="1788636"/>
            <a:chExt cx="3860800" cy="974928"/>
          </a:xfrm>
        </p:grpSpPr>
        <p:pic>
          <p:nvPicPr>
            <p:cNvPr id="34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98" y="2322948"/>
            <a:ext cx="9468337" cy="285129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80365" y="1231489"/>
            <a:ext cx="888778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经过下列各点与圆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有几条切线？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(1)P(0,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(1,1); (3)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(0,2).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980365" y="2525727"/>
            <a:ext cx="874331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解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由圆的方程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得圆心坐标为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(-1,1),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圆的半径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80365" y="3952999"/>
            <a:ext cx="8743315" cy="1913746"/>
            <a:chOff x="1980365" y="3952999"/>
            <a:chExt cx="8743315" cy="1913746"/>
          </a:xfrm>
        </p:grpSpPr>
        <p:sp>
          <p:nvSpPr>
            <p:cNvPr id="24" name="文本框 23"/>
            <p:cNvSpPr txBox="1"/>
            <p:nvPr/>
          </p:nvSpPr>
          <p:spPr>
            <a:xfrm>
              <a:off x="1980365" y="3952999"/>
              <a:ext cx="8315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(1)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(0,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到圆心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的距离为</a:t>
              </a:r>
              <a:endParaRPr lang="zh-CN" altLang="en-US" sz="2800" dirty="0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595" y="4508813"/>
              <a:ext cx="6032810" cy="635033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2095500" y="5343525"/>
              <a:ext cx="8628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|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CP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|&gt;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在圆外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过点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有两条直线与圆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相切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80365" y="1231489"/>
            <a:ext cx="888778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经过下列各点与圆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有几条切线？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(1)P(0,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(1,1); (3)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(0,2).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980365" y="2525727"/>
            <a:ext cx="874331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解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由圆的方程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得圆心坐标为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(-1,1),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圆的半径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80365" y="3952999"/>
            <a:ext cx="9810679" cy="1913746"/>
            <a:chOff x="1980365" y="3952999"/>
            <a:chExt cx="9810679" cy="1913746"/>
          </a:xfrm>
        </p:grpSpPr>
        <p:sp>
          <p:nvSpPr>
            <p:cNvPr id="24" name="文本框 23"/>
            <p:cNvSpPr txBox="1"/>
            <p:nvPr/>
          </p:nvSpPr>
          <p:spPr>
            <a:xfrm>
              <a:off x="1980365" y="3952999"/>
              <a:ext cx="8315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Q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(1,1)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到圆心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的距离为</a:t>
              </a:r>
              <a:endParaRPr lang="zh-CN" altLang="en-US" sz="2800" dirty="0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18905" y="4476219"/>
              <a:ext cx="5076851" cy="859060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2095500" y="5343525"/>
              <a:ext cx="9695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|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CQ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|=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在圆上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过点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有且只有一条直线与圆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相切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PP_MARK_KEY" val="48c7c660-e0a3-41ce-80d1-05dd580aedb4"/>
  <p:tag name="COMMONDATA" val="eyJoZGlkIjoiOWQzMDFmY2QzNTQzNDM3MzJhM2I3MmJlODYzNTBkND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2768</Words>
  <Application>WPS 演示</Application>
  <PresentationFormat>宽屏</PresentationFormat>
  <Paragraphs>385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楷体</vt:lpstr>
      <vt:lpstr>黑体</vt:lpstr>
      <vt:lpstr>Times New Roman</vt:lpstr>
      <vt:lpstr>Calibri</vt:lpstr>
      <vt:lpstr>inpin heiti</vt:lpstr>
      <vt:lpstr>华文中宋</vt:lpstr>
      <vt:lpstr>仿宋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三珊谢了</cp:lastModifiedBy>
  <cp:revision>713</cp:revision>
  <dcterms:created xsi:type="dcterms:W3CDTF">2015-09-28T07:18:00Z</dcterms:created>
  <dcterms:modified xsi:type="dcterms:W3CDTF">2023-03-15T08:02:18Z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9F11F3138B794DD8A384EE4AE117A8A3</vt:lpwstr>
  </property>
  <property fmtid="{D5CDD505-2E9C-101B-9397-08002B2CF9AE}" pid="3" name="KSOProductBuildVer">
    <vt:lpwstr>2052-11.1.0.13703</vt:lpwstr>
  </property>
</Properties>
</file>